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Lst>
  <p:sldSz cy="5143500" cx="9144000"/>
  <p:notesSz cx="6858000" cy="9144000"/>
  <p:embeddedFontLst>
    <p:embeddedFont>
      <p:font typeface="Roboto"/>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732DA85-637B-4282-A25B-1271ACFADBCB}">
  <a:tblStyle styleId="{C732DA85-637B-4282-A25B-1271ACFADBCB}"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regular.fntdata"/><Relationship Id="rId11" Type="http://schemas.openxmlformats.org/officeDocument/2006/relationships/slide" Target="slides/slide5.xml"/><Relationship Id="rId22" Type="http://schemas.openxmlformats.org/officeDocument/2006/relationships/font" Target="fonts/Roboto-italic.fntdata"/><Relationship Id="rId10" Type="http://schemas.openxmlformats.org/officeDocument/2006/relationships/slide" Target="slides/slide4.xml"/><Relationship Id="rId21" Type="http://schemas.openxmlformats.org/officeDocument/2006/relationships/font" Target="fonts/Roboto-bold.fntdata"/><Relationship Id="rId13" Type="http://schemas.openxmlformats.org/officeDocument/2006/relationships/slide" Target="slides/slide7.xml"/><Relationship Id="rId12" Type="http://schemas.openxmlformats.org/officeDocument/2006/relationships/slide" Target="slides/slide6.xml"/><Relationship Id="rId23" Type="http://schemas.openxmlformats.org/officeDocument/2006/relationships/font" Target="fonts/Roboto-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c6f919934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c6f91993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c6f919934_0_2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c6f919934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29a3caa0a46_0_7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29a3caa0a46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29a3caa0a46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29a3caa0a46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c6f919934_0_5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c6f919934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c6f919934_0_1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c6f919934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29a3caa0a46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29a3caa0a4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29a3caa0a46_0_43: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29a3caa0a46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29a3caa0a46_0_4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29a3caa0a46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29a3caa0a46_0_2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29a3caa0a46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9a3caa0a46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29a3caa0a46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9a3caa0a46_0_5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29a3caa0a46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29a3caa0a46_0_6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29a3caa0a46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1600"/>
              </a:spcBef>
              <a:spcAft>
                <a:spcPts val="0"/>
              </a:spcAft>
              <a:buClr>
                <a:schemeClr val="lt1"/>
              </a:buClr>
              <a:buSzPts val="1200"/>
              <a:buChar char="○"/>
              <a:defRPr sz="1200">
                <a:solidFill>
                  <a:schemeClr val="lt1"/>
                </a:solidFill>
              </a:defRPr>
            </a:lvl2pPr>
            <a:lvl3pPr indent="-304800" lvl="2" marL="1371600">
              <a:spcBef>
                <a:spcPts val="1600"/>
              </a:spcBef>
              <a:spcAft>
                <a:spcPts val="0"/>
              </a:spcAft>
              <a:buClr>
                <a:schemeClr val="lt1"/>
              </a:buClr>
              <a:buSzPts val="1200"/>
              <a:buChar char="■"/>
              <a:defRPr sz="1200">
                <a:solidFill>
                  <a:schemeClr val="lt1"/>
                </a:solidFill>
              </a:defRPr>
            </a:lvl3pPr>
            <a:lvl4pPr indent="-304800" lvl="3" marL="1828800">
              <a:spcBef>
                <a:spcPts val="1600"/>
              </a:spcBef>
              <a:spcAft>
                <a:spcPts val="0"/>
              </a:spcAft>
              <a:buClr>
                <a:schemeClr val="lt1"/>
              </a:buClr>
              <a:buSzPts val="1200"/>
              <a:buChar char="●"/>
              <a:defRPr sz="1200">
                <a:solidFill>
                  <a:schemeClr val="lt1"/>
                </a:solidFill>
              </a:defRPr>
            </a:lvl4pPr>
            <a:lvl5pPr indent="-304800" lvl="4" marL="2286000">
              <a:spcBef>
                <a:spcPts val="1600"/>
              </a:spcBef>
              <a:spcAft>
                <a:spcPts val="0"/>
              </a:spcAft>
              <a:buClr>
                <a:schemeClr val="lt1"/>
              </a:buClr>
              <a:buSzPts val="1200"/>
              <a:buChar char="○"/>
              <a:defRPr sz="1200">
                <a:solidFill>
                  <a:schemeClr val="lt1"/>
                </a:solidFill>
              </a:defRPr>
            </a:lvl5pPr>
            <a:lvl6pPr indent="-304800" lvl="5" marL="2743200">
              <a:spcBef>
                <a:spcPts val="1600"/>
              </a:spcBef>
              <a:spcAft>
                <a:spcPts val="0"/>
              </a:spcAft>
              <a:buClr>
                <a:schemeClr val="lt1"/>
              </a:buClr>
              <a:buSzPts val="1200"/>
              <a:buChar char="■"/>
              <a:defRPr sz="1200">
                <a:solidFill>
                  <a:schemeClr val="lt1"/>
                </a:solidFill>
              </a:defRPr>
            </a:lvl6pPr>
            <a:lvl7pPr indent="-304800" lvl="6" marL="3200400">
              <a:spcBef>
                <a:spcPts val="1600"/>
              </a:spcBef>
              <a:spcAft>
                <a:spcPts val="0"/>
              </a:spcAft>
              <a:buClr>
                <a:schemeClr val="lt1"/>
              </a:buClr>
              <a:buSzPts val="1200"/>
              <a:buChar char="●"/>
              <a:defRPr sz="1200">
                <a:solidFill>
                  <a:schemeClr val="lt1"/>
                </a:solidFill>
              </a:defRPr>
            </a:lvl7pPr>
            <a:lvl8pPr indent="-304800" lvl="7" marL="3657600">
              <a:spcBef>
                <a:spcPts val="1600"/>
              </a:spcBef>
              <a:spcAft>
                <a:spcPts val="0"/>
              </a:spcAft>
              <a:buClr>
                <a:schemeClr val="lt1"/>
              </a:buClr>
              <a:buSzPts val="1200"/>
              <a:buChar char="○"/>
              <a:defRPr sz="1200">
                <a:solidFill>
                  <a:schemeClr val="lt1"/>
                </a:solidFill>
              </a:defRPr>
            </a:lvl8pPr>
            <a:lvl9pPr indent="-304800" lvl="8" marL="4114800">
              <a:spcBef>
                <a:spcPts val="1600"/>
              </a:spcBef>
              <a:spcAft>
                <a:spcPts val="160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hyperlink" Target="https://www.humanmetrics.com/personality/test" TargetMode="External"/><Relationship Id="rId4" Type="http://schemas.openxmlformats.org/officeDocument/2006/relationships/hyperlink" Target="https://www.idrlabs.com/fr/test.php" TargetMode="External"/><Relationship Id="rId9" Type="http://schemas.openxmlformats.org/officeDocument/2006/relationships/hyperlink" Target="https://www.mindtools.com/aaiakpy/personal-swot-analysis" TargetMode="External"/><Relationship Id="rId5" Type="http://schemas.openxmlformats.org/officeDocument/2006/relationships/hyperlink" Target="https://www.tonyrobbins.com/productivity-performance/pareto-principle/" TargetMode="External"/><Relationship Id="rId6" Type="http://schemas.openxmlformats.org/officeDocument/2006/relationships/hyperlink" Target="https://www.tonyrobbins.com/career-business/the-6-steps-to-a-smart-goal/" TargetMode="External"/><Relationship Id="rId7" Type="http://schemas.openxmlformats.org/officeDocument/2006/relationships/hyperlink" Target="https://www.bdc.ca/en/articles-tools/business-strategy-planning/define-strategy/swot-analysis-easy-tool-strategic-planning" TargetMode="External"/><Relationship Id="rId8" Type="http://schemas.openxmlformats.org/officeDocument/2006/relationships/hyperlink" Target="https://www.linkedin.com/pulse/perform-swot-analysis-improve-your-teams-performance-mark-lenthal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3"/>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4000"/>
              <a:t>Professional / Personal Growth</a:t>
            </a:r>
            <a:endParaRPr sz="4000"/>
          </a:p>
        </p:txBody>
      </p:sp>
      <p:sp>
        <p:nvSpPr>
          <p:cNvPr id="68" name="Google Shape;68;p13"/>
          <p:cNvSpPr txBox="1"/>
          <p:nvPr>
            <p:ph idx="1" type="subTitle"/>
          </p:nvPr>
        </p:nvSpPr>
        <p:spPr>
          <a:xfrm>
            <a:off x="390525" y="2789120"/>
            <a:ext cx="8222100" cy="529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November 2023</a:t>
            </a:r>
            <a:br>
              <a:rPr lang="en"/>
            </a:br>
            <a:endParaRPr sz="1000"/>
          </a:p>
        </p:txBody>
      </p:sp>
      <p:sp>
        <p:nvSpPr>
          <p:cNvPr id="69" name="Google Shape;69;p13"/>
          <p:cNvSpPr txBox="1"/>
          <p:nvPr/>
        </p:nvSpPr>
        <p:spPr>
          <a:xfrm>
            <a:off x="4460800" y="3534525"/>
            <a:ext cx="3690000" cy="3387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 sz="1000">
                <a:solidFill>
                  <a:schemeClr val="lt1"/>
                </a:solidFill>
                <a:latin typeface="Roboto"/>
                <a:ea typeface="Roboto"/>
                <a:cs typeface="Roboto"/>
                <a:sym typeface="Roboto"/>
              </a:rPr>
              <a:t>daniel.desrosiers@gmail.com</a:t>
            </a:r>
            <a:endParaRPr sz="1800">
              <a:solidFill>
                <a:schemeClr val="lt2"/>
              </a:solidFill>
              <a:latin typeface="Roboto"/>
              <a:ea typeface="Roboto"/>
              <a:cs typeface="Roboto"/>
              <a:sym typeface="Robot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2"/>
          <p:cNvSpPr/>
          <p:nvPr/>
        </p:nvSpPr>
        <p:spPr>
          <a:xfrm>
            <a:off x="340934" y="2199000"/>
            <a:ext cx="1872300" cy="745500"/>
          </a:xfrm>
          <a:prstGeom prst="homePlate">
            <a:avLst>
              <a:gd fmla="val 50000" name="adj"/>
            </a:avLst>
          </a:prstGeom>
          <a:solidFill>
            <a:schemeClr val="dk1"/>
          </a:solidFill>
          <a:ln cap="flat" cmpd="sng" w="9525">
            <a:solidFill>
              <a:schemeClr val="lt1"/>
            </a:solidFill>
            <a:prstDash val="solid"/>
            <a:round/>
            <a:headEnd len="sm" w="sm" type="none"/>
            <a:tailEnd len="sm" w="sm" type="none"/>
          </a:ln>
        </p:spPr>
        <p:txBody>
          <a:bodyPr anchorCtr="0" anchor="ctr" bIns="121875" lIns="121875" spcFirstLastPara="1" rIns="121875" wrap="square" tIns="121875">
            <a:noAutofit/>
          </a:bodyPr>
          <a:lstStyle/>
          <a:p>
            <a:pPr indent="0" lvl="0" marL="0" rtl="0" algn="l">
              <a:spcBef>
                <a:spcPts val="0"/>
              </a:spcBef>
              <a:spcAft>
                <a:spcPts val="0"/>
              </a:spcAft>
              <a:buNone/>
            </a:pPr>
            <a:r>
              <a:t/>
            </a:r>
            <a:endParaRPr/>
          </a:p>
        </p:txBody>
      </p:sp>
      <p:sp>
        <p:nvSpPr>
          <p:cNvPr id="126" name="Google Shape;126;p22"/>
          <p:cNvSpPr txBox="1"/>
          <p:nvPr>
            <p:ph idx="4294967295" type="body"/>
          </p:nvPr>
        </p:nvSpPr>
        <p:spPr>
          <a:xfrm>
            <a:off x="340923" y="2336550"/>
            <a:ext cx="1455600" cy="470400"/>
          </a:xfrm>
          <a:prstGeom prst="rect">
            <a:avLst/>
          </a:prstGeom>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b="1" lang="en">
                <a:solidFill>
                  <a:schemeClr val="lt1"/>
                </a:solidFill>
              </a:rPr>
              <a:t>2 days</a:t>
            </a:r>
            <a:endParaRPr b="1">
              <a:solidFill>
                <a:schemeClr val="lt1"/>
              </a:solidFill>
            </a:endParaRPr>
          </a:p>
        </p:txBody>
      </p:sp>
      <p:grpSp>
        <p:nvGrpSpPr>
          <p:cNvPr id="127" name="Google Shape;127;p22"/>
          <p:cNvGrpSpPr/>
          <p:nvPr/>
        </p:nvGrpSpPr>
        <p:grpSpPr>
          <a:xfrm>
            <a:off x="912820" y="1610215"/>
            <a:ext cx="198900" cy="593656"/>
            <a:chOff x="777447" y="1610215"/>
            <a:chExt cx="198900" cy="593656"/>
          </a:xfrm>
        </p:grpSpPr>
        <p:cxnSp>
          <p:nvCxnSpPr>
            <p:cNvPr id="128" name="Google Shape;128;p22"/>
            <p:cNvCxnSpPr/>
            <p:nvPr/>
          </p:nvCxnSpPr>
          <p:spPr>
            <a:xfrm>
              <a:off x="876909" y="1649171"/>
              <a:ext cx="0" cy="554700"/>
            </a:xfrm>
            <a:prstGeom prst="straightConnector1">
              <a:avLst/>
            </a:prstGeom>
            <a:noFill/>
            <a:ln cap="flat" cmpd="sng" w="9525">
              <a:solidFill>
                <a:schemeClr val="dk2"/>
              </a:solidFill>
              <a:prstDash val="solid"/>
              <a:round/>
              <a:headEnd len="sm" w="sm" type="none"/>
              <a:tailEnd len="sm" w="sm" type="none"/>
            </a:ln>
          </p:spPr>
        </p:cxnSp>
        <p:sp>
          <p:nvSpPr>
            <p:cNvPr id="129" name="Google Shape;129;p22"/>
            <p:cNvSpPr/>
            <p:nvPr/>
          </p:nvSpPr>
          <p:spPr>
            <a:xfrm>
              <a:off x="777447" y="1610215"/>
              <a:ext cx="198900" cy="198900"/>
            </a:xfrm>
            <a:prstGeom prst="ellips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0" name="Google Shape;130;p22"/>
          <p:cNvSpPr txBox="1"/>
          <p:nvPr>
            <p:ph idx="4294967295" type="body"/>
          </p:nvPr>
        </p:nvSpPr>
        <p:spPr>
          <a:xfrm>
            <a:off x="318375" y="374700"/>
            <a:ext cx="2242800" cy="906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600"/>
          </a:p>
          <a:p>
            <a:pPr indent="0" lvl="0" marL="0" rtl="0" algn="l">
              <a:spcBef>
                <a:spcPts val="1600"/>
              </a:spcBef>
              <a:spcAft>
                <a:spcPts val="1600"/>
              </a:spcAft>
              <a:buNone/>
            </a:pPr>
            <a:r>
              <a:rPr lang="en" sz="1600"/>
              <a:t>Due diligence and program selection</a:t>
            </a:r>
            <a:endParaRPr sz="1600"/>
          </a:p>
        </p:txBody>
      </p:sp>
      <p:sp>
        <p:nvSpPr>
          <p:cNvPr id="131" name="Google Shape;131;p22"/>
          <p:cNvSpPr/>
          <p:nvPr/>
        </p:nvSpPr>
        <p:spPr>
          <a:xfrm>
            <a:off x="1817054" y="2199000"/>
            <a:ext cx="2051100" cy="745500"/>
          </a:xfrm>
          <a:prstGeom prst="chevron">
            <a:avLst>
              <a:gd fmla="val 50000" name="adj"/>
            </a:avLst>
          </a:prstGeom>
          <a:solidFill>
            <a:schemeClr val="dk1"/>
          </a:solidFill>
          <a:ln cap="flat" cmpd="sng" w="9525">
            <a:solidFill>
              <a:schemeClr val="lt1"/>
            </a:solidFill>
            <a:prstDash val="solid"/>
            <a:round/>
            <a:headEnd len="sm" w="sm" type="none"/>
            <a:tailEnd len="sm" w="sm" type="none"/>
          </a:ln>
        </p:spPr>
        <p:txBody>
          <a:bodyPr anchorCtr="0" anchor="ctr" bIns="121875" lIns="121875" spcFirstLastPara="1" rIns="121875" wrap="square" tIns="121875">
            <a:noAutofit/>
          </a:bodyPr>
          <a:lstStyle/>
          <a:p>
            <a:pPr indent="0" lvl="0" marL="0" rtl="0" algn="l">
              <a:spcBef>
                <a:spcPts val="0"/>
              </a:spcBef>
              <a:spcAft>
                <a:spcPts val="0"/>
              </a:spcAft>
              <a:buNone/>
            </a:pPr>
            <a:r>
              <a:t/>
            </a:r>
            <a:endParaRPr/>
          </a:p>
        </p:txBody>
      </p:sp>
      <p:sp>
        <p:nvSpPr>
          <p:cNvPr id="132" name="Google Shape;132;p22"/>
          <p:cNvSpPr txBox="1"/>
          <p:nvPr>
            <p:ph idx="4294967295" type="body"/>
          </p:nvPr>
        </p:nvSpPr>
        <p:spPr>
          <a:xfrm>
            <a:off x="2126317" y="2336550"/>
            <a:ext cx="1315500" cy="470400"/>
          </a:xfrm>
          <a:prstGeom prst="rect">
            <a:avLst/>
          </a:prstGeom>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b="1" lang="en">
                <a:solidFill>
                  <a:schemeClr val="lt1"/>
                </a:solidFill>
              </a:rPr>
              <a:t>1 month</a:t>
            </a:r>
            <a:endParaRPr b="1">
              <a:solidFill>
                <a:schemeClr val="lt1"/>
              </a:solidFill>
            </a:endParaRPr>
          </a:p>
        </p:txBody>
      </p:sp>
      <p:grpSp>
        <p:nvGrpSpPr>
          <p:cNvPr id="133" name="Google Shape;133;p22"/>
          <p:cNvGrpSpPr/>
          <p:nvPr/>
        </p:nvGrpSpPr>
        <p:grpSpPr>
          <a:xfrm>
            <a:off x="2266282" y="2938958"/>
            <a:ext cx="198900" cy="593656"/>
            <a:chOff x="2223534" y="2938958"/>
            <a:chExt cx="198900" cy="593656"/>
          </a:xfrm>
        </p:grpSpPr>
        <p:cxnSp>
          <p:nvCxnSpPr>
            <p:cNvPr id="134" name="Google Shape;134;p22"/>
            <p:cNvCxnSpPr/>
            <p:nvPr/>
          </p:nvCxnSpPr>
          <p:spPr>
            <a:xfrm rot="10800000">
              <a:off x="2322997" y="2938958"/>
              <a:ext cx="0" cy="554700"/>
            </a:xfrm>
            <a:prstGeom prst="straightConnector1">
              <a:avLst/>
            </a:prstGeom>
            <a:noFill/>
            <a:ln cap="flat" cmpd="sng" w="9525">
              <a:solidFill>
                <a:schemeClr val="dk2"/>
              </a:solidFill>
              <a:prstDash val="solid"/>
              <a:round/>
              <a:headEnd len="sm" w="sm" type="none"/>
              <a:tailEnd len="sm" w="sm" type="none"/>
            </a:ln>
          </p:spPr>
        </p:cxnSp>
        <p:sp>
          <p:nvSpPr>
            <p:cNvPr id="135" name="Google Shape;135;p22"/>
            <p:cNvSpPr/>
            <p:nvPr/>
          </p:nvSpPr>
          <p:spPr>
            <a:xfrm flipH="1" rot="10800000">
              <a:off x="2223534" y="3333714"/>
              <a:ext cx="198900" cy="198900"/>
            </a:xfrm>
            <a:prstGeom prst="ellips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6" name="Google Shape;136;p22"/>
          <p:cNvSpPr txBox="1"/>
          <p:nvPr>
            <p:ph idx="4294967295" type="body"/>
          </p:nvPr>
        </p:nvSpPr>
        <p:spPr>
          <a:xfrm>
            <a:off x="1244325" y="3757725"/>
            <a:ext cx="2298900" cy="12666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600"/>
              <a:t>Flight school registration (30k - 50k),</a:t>
            </a:r>
            <a:br>
              <a:rPr lang="en" sz="1600"/>
            </a:br>
            <a:r>
              <a:rPr lang="en" sz="1600"/>
              <a:t>Medical exam, requirements review.</a:t>
            </a:r>
            <a:endParaRPr sz="1600"/>
          </a:p>
        </p:txBody>
      </p:sp>
      <p:sp>
        <p:nvSpPr>
          <p:cNvPr id="137" name="Google Shape;137;p22"/>
          <p:cNvSpPr/>
          <p:nvPr/>
        </p:nvSpPr>
        <p:spPr>
          <a:xfrm>
            <a:off x="3471973" y="2199000"/>
            <a:ext cx="2051100" cy="745500"/>
          </a:xfrm>
          <a:prstGeom prst="chevron">
            <a:avLst>
              <a:gd fmla="val 50000" name="adj"/>
            </a:avLst>
          </a:prstGeom>
          <a:solidFill>
            <a:schemeClr val="dk1"/>
          </a:solidFill>
          <a:ln cap="flat" cmpd="sng" w="9525">
            <a:solidFill>
              <a:schemeClr val="lt1"/>
            </a:solidFill>
            <a:prstDash val="solid"/>
            <a:round/>
            <a:headEnd len="sm" w="sm" type="none"/>
            <a:tailEnd len="sm" w="sm" type="none"/>
          </a:ln>
        </p:spPr>
        <p:txBody>
          <a:bodyPr anchorCtr="0" anchor="ctr" bIns="121875" lIns="121875" spcFirstLastPara="1" rIns="121875" wrap="square" tIns="121875">
            <a:noAutofit/>
          </a:bodyPr>
          <a:lstStyle/>
          <a:p>
            <a:pPr indent="0" lvl="0" marL="0" rtl="0" algn="l">
              <a:spcBef>
                <a:spcPts val="0"/>
              </a:spcBef>
              <a:spcAft>
                <a:spcPts val="0"/>
              </a:spcAft>
              <a:buNone/>
            </a:pPr>
            <a:r>
              <a:t/>
            </a:r>
            <a:endParaRPr/>
          </a:p>
        </p:txBody>
      </p:sp>
      <p:sp>
        <p:nvSpPr>
          <p:cNvPr id="138" name="Google Shape;138;p22"/>
          <p:cNvSpPr txBox="1"/>
          <p:nvPr>
            <p:ph idx="4294967295" type="body"/>
          </p:nvPr>
        </p:nvSpPr>
        <p:spPr>
          <a:xfrm>
            <a:off x="3767755" y="2336550"/>
            <a:ext cx="1315500" cy="470400"/>
          </a:xfrm>
          <a:prstGeom prst="rect">
            <a:avLst/>
          </a:prstGeom>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b="1" lang="en">
                <a:solidFill>
                  <a:schemeClr val="lt1"/>
                </a:solidFill>
              </a:rPr>
              <a:t>2 years</a:t>
            </a:r>
            <a:endParaRPr b="1">
              <a:solidFill>
                <a:schemeClr val="lt1"/>
              </a:solidFill>
            </a:endParaRPr>
          </a:p>
        </p:txBody>
      </p:sp>
      <p:grpSp>
        <p:nvGrpSpPr>
          <p:cNvPr id="139" name="Google Shape;139;p22"/>
          <p:cNvGrpSpPr/>
          <p:nvPr/>
        </p:nvGrpSpPr>
        <p:grpSpPr>
          <a:xfrm>
            <a:off x="4058732" y="1610215"/>
            <a:ext cx="198900" cy="593656"/>
            <a:chOff x="3918084" y="1610215"/>
            <a:chExt cx="198900" cy="593656"/>
          </a:xfrm>
        </p:grpSpPr>
        <p:cxnSp>
          <p:nvCxnSpPr>
            <p:cNvPr id="140" name="Google Shape;140;p22"/>
            <p:cNvCxnSpPr/>
            <p:nvPr/>
          </p:nvCxnSpPr>
          <p:spPr>
            <a:xfrm>
              <a:off x="4017546" y="1649171"/>
              <a:ext cx="0" cy="554700"/>
            </a:xfrm>
            <a:prstGeom prst="straightConnector1">
              <a:avLst/>
            </a:prstGeom>
            <a:noFill/>
            <a:ln cap="flat" cmpd="sng" w="9525">
              <a:solidFill>
                <a:schemeClr val="dk2"/>
              </a:solidFill>
              <a:prstDash val="solid"/>
              <a:round/>
              <a:headEnd len="sm" w="sm" type="none"/>
              <a:tailEnd len="sm" w="sm" type="none"/>
            </a:ln>
          </p:spPr>
        </p:cxnSp>
        <p:sp>
          <p:nvSpPr>
            <p:cNvPr id="141" name="Google Shape;141;p22"/>
            <p:cNvSpPr/>
            <p:nvPr/>
          </p:nvSpPr>
          <p:spPr>
            <a:xfrm>
              <a:off x="3918084" y="1610215"/>
              <a:ext cx="198900" cy="198900"/>
            </a:xfrm>
            <a:prstGeom prst="ellips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2" name="Google Shape;142;p22"/>
          <p:cNvSpPr txBox="1"/>
          <p:nvPr>
            <p:ph idx="4294967295" type="body"/>
          </p:nvPr>
        </p:nvSpPr>
        <p:spPr>
          <a:xfrm>
            <a:off x="3304094" y="374700"/>
            <a:ext cx="2242800" cy="906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600"/>
          </a:p>
          <a:p>
            <a:pPr indent="0" lvl="0" marL="0" rtl="0" algn="l">
              <a:spcBef>
                <a:spcPts val="1600"/>
              </a:spcBef>
              <a:spcAft>
                <a:spcPts val="1600"/>
              </a:spcAft>
              <a:buNone/>
            </a:pPr>
            <a:r>
              <a:rPr lang="en" sz="1600"/>
              <a:t>Commercial Flight School attendance</a:t>
            </a:r>
            <a:endParaRPr sz="1600"/>
          </a:p>
        </p:txBody>
      </p:sp>
      <p:sp>
        <p:nvSpPr>
          <p:cNvPr id="143" name="Google Shape;143;p22"/>
          <p:cNvSpPr/>
          <p:nvPr/>
        </p:nvSpPr>
        <p:spPr>
          <a:xfrm>
            <a:off x="5126893" y="2199000"/>
            <a:ext cx="2051100" cy="745500"/>
          </a:xfrm>
          <a:prstGeom prst="chevron">
            <a:avLst>
              <a:gd fmla="val 50000" name="adj"/>
            </a:avLst>
          </a:prstGeom>
          <a:solidFill>
            <a:schemeClr val="dk1"/>
          </a:solidFill>
          <a:ln cap="flat" cmpd="sng" w="9525">
            <a:solidFill>
              <a:schemeClr val="lt1"/>
            </a:solidFill>
            <a:prstDash val="solid"/>
            <a:round/>
            <a:headEnd len="sm" w="sm" type="none"/>
            <a:tailEnd len="sm" w="sm" type="none"/>
          </a:ln>
        </p:spPr>
        <p:txBody>
          <a:bodyPr anchorCtr="0" anchor="ctr" bIns="121875" lIns="121875" spcFirstLastPara="1" rIns="121875" wrap="square" tIns="121875">
            <a:noAutofit/>
          </a:bodyPr>
          <a:lstStyle/>
          <a:p>
            <a:pPr indent="0" lvl="0" marL="0" rtl="0" algn="l">
              <a:spcBef>
                <a:spcPts val="0"/>
              </a:spcBef>
              <a:spcAft>
                <a:spcPts val="0"/>
              </a:spcAft>
              <a:buNone/>
            </a:pPr>
            <a:r>
              <a:t/>
            </a:r>
            <a:endParaRPr/>
          </a:p>
        </p:txBody>
      </p:sp>
      <p:sp>
        <p:nvSpPr>
          <p:cNvPr id="144" name="Google Shape;144;p22"/>
          <p:cNvSpPr txBox="1"/>
          <p:nvPr>
            <p:ph idx="4294967295" type="body"/>
          </p:nvPr>
        </p:nvSpPr>
        <p:spPr>
          <a:xfrm>
            <a:off x="5416699" y="2336550"/>
            <a:ext cx="1315500" cy="470400"/>
          </a:xfrm>
          <a:prstGeom prst="rect">
            <a:avLst/>
          </a:prstGeom>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b="1" lang="en">
                <a:solidFill>
                  <a:schemeClr val="lt1"/>
                </a:solidFill>
              </a:rPr>
              <a:t>1-5 years</a:t>
            </a:r>
            <a:endParaRPr b="1">
              <a:solidFill>
                <a:schemeClr val="lt1"/>
              </a:solidFill>
            </a:endParaRPr>
          </a:p>
        </p:txBody>
      </p:sp>
      <p:grpSp>
        <p:nvGrpSpPr>
          <p:cNvPr id="145" name="Google Shape;145;p22"/>
          <p:cNvGrpSpPr/>
          <p:nvPr/>
        </p:nvGrpSpPr>
        <p:grpSpPr>
          <a:xfrm>
            <a:off x="5973070" y="2938958"/>
            <a:ext cx="198900" cy="593656"/>
            <a:chOff x="5958946" y="2938958"/>
            <a:chExt cx="198900" cy="593656"/>
          </a:xfrm>
        </p:grpSpPr>
        <p:cxnSp>
          <p:nvCxnSpPr>
            <p:cNvPr id="146" name="Google Shape;146;p22"/>
            <p:cNvCxnSpPr/>
            <p:nvPr/>
          </p:nvCxnSpPr>
          <p:spPr>
            <a:xfrm rot="10800000">
              <a:off x="6058409" y="2938958"/>
              <a:ext cx="0" cy="554700"/>
            </a:xfrm>
            <a:prstGeom prst="straightConnector1">
              <a:avLst/>
            </a:prstGeom>
            <a:noFill/>
            <a:ln cap="flat" cmpd="sng" w="9525">
              <a:solidFill>
                <a:schemeClr val="dk2"/>
              </a:solidFill>
              <a:prstDash val="solid"/>
              <a:round/>
              <a:headEnd len="sm" w="sm" type="none"/>
              <a:tailEnd len="sm" w="sm" type="none"/>
            </a:ln>
          </p:spPr>
        </p:cxnSp>
        <p:sp>
          <p:nvSpPr>
            <p:cNvPr id="147" name="Google Shape;147;p22"/>
            <p:cNvSpPr/>
            <p:nvPr/>
          </p:nvSpPr>
          <p:spPr>
            <a:xfrm flipH="1" rot="10800000">
              <a:off x="5958946" y="3333714"/>
              <a:ext cx="198900" cy="198900"/>
            </a:xfrm>
            <a:prstGeom prst="ellips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8" name="Google Shape;148;p22"/>
          <p:cNvSpPr txBox="1"/>
          <p:nvPr>
            <p:ph idx="4294967295" type="body"/>
          </p:nvPr>
        </p:nvSpPr>
        <p:spPr>
          <a:xfrm>
            <a:off x="5126900" y="3664625"/>
            <a:ext cx="3231300" cy="12195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600"/>
              <a:t>Pilot license received, find a job and start logging flight hours to achieve goal (private vs commercial vs airline).</a:t>
            </a:r>
            <a:endParaRPr sz="1600"/>
          </a:p>
        </p:txBody>
      </p:sp>
      <p:sp>
        <p:nvSpPr>
          <p:cNvPr id="149" name="Google Shape;149;p22"/>
          <p:cNvSpPr/>
          <p:nvPr/>
        </p:nvSpPr>
        <p:spPr>
          <a:xfrm>
            <a:off x="6781813" y="2199000"/>
            <a:ext cx="2051100" cy="745500"/>
          </a:xfrm>
          <a:prstGeom prst="chevron">
            <a:avLst>
              <a:gd fmla="val 50000" name="adj"/>
            </a:avLst>
          </a:prstGeom>
          <a:solidFill>
            <a:schemeClr val="dk1"/>
          </a:solidFill>
          <a:ln cap="flat" cmpd="sng" w="9525">
            <a:solidFill>
              <a:schemeClr val="lt1"/>
            </a:solidFill>
            <a:prstDash val="solid"/>
            <a:round/>
            <a:headEnd len="sm" w="sm" type="none"/>
            <a:tailEnd len="sm" w="sm" type="none"/>
          </a:ln>
        </p:spPr>
        <p:txBody>
          <a:bodyPr anchorCtr="0" anchor="ctr" bIns="121875" lIns="121875" spcFirstLastPara="1" rIns="121875" wrap="square" tIns="121875">
            <a:noAutofit/>
          </a:bodyPr>
          <a:lstStyle/>
          <a:p>
            <a:pPr indent="0" lvl="0" marL="0" rtl="0" algn="l">
              <a:spcBef>
                <a:spcPts val="0"/>
              </a:spcBef>
              <a:spcAft>
                <a:spcPts val="0"/>
              </a:spcAft>
              <a:buNone/>
            </a:pPr>
            <a:r>
              <a:t/>
            </a:r>
            <a:endParaRPr/>
          </a:p>
        </p:txBody>
      </p:sp>
      <p:sp>
        <p:nvSpPr>
          <p:cNvPr id="150" name="Google Shape;150;p22"/>
          <p:cNvSpPr txBox="1"/>
          <p:nvPr>
            <p:ph idx="4294967295" type="body"/>
          </p:nvPr>
        </p:nvSpPr>
        <p:spPr>
          <a:xfrm>
            <a:off x="7111512" y="2336550"/>
            <a:ext cx="1315500" cy="470400"/>
          </a:xfrm>
          <a:prstGeom prst="rect">
            <a:avLst/>
          </a:prstGeom>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b="1" lang="en">
                <a:solidFill>
                  <a:schemeClr val="lt1"/>
                </a:solidFill>
              </a:rPr>
              <a:t>Well Done!</a:t>
            </a:r>
            <a:endParaRPr b="1">
              <a:solidFill>
                <a:schemeClr val="lt1"/>
              </a:solidFill>
            </a:endParaRPr>
          </a:p>
        </p:txBody>
      </p:sp>
      <p:grpSp>
        <p:nvGrpSpPr>
          <p:cNvPr id="151" name="Google Shape;151;p22"/>
          <p:cNvGrpSpPr/>
          <p:nvPr/>
        </p:nvGrpSpPr>
        <p:grpSpPr>
          <a:xfrm>
            <a:off x="7669807" y="1610215"/>
            <a:ext cx="198900" cy="593656"/>
            <a:chOff x="3918084" y="1610215"/>
            <a:chExt cx="198900" cy="593656"/>
          </a:xfrm>
        </p:grpSpPr>
        <p:cxnSp>
          <p:nvCxnSpPr>
            <p:cNvPr id="152" name="Google Shape;152;p22"/>
            <p:cNvCxnSpPr/>
            <p:nvPr/>
          </p:nvCxnSpPr>
          <p:spPr>
            <a:xfrm>
              <a:off x="4017546" y="1649171"/>
              <a:ext cx="0" cy="554700"/>
            </a:xfrm>
            <a:prstGeom prst="straightConnector1">
              <a:avLst/>
            </a:prstGeom>
            <a:noFill/>
            <a:ln cap="flat" cmpd="sng" w="9525">
              <a:solidFill>
                <a:schemeClr val="dk2"/>
              </a:solidFill>
              <a:prstDash val="solid"/>
              <a:round/>
              <a:headEnd len="sm" w="sm" type="none"/>
              <a:tailEnd len="sm" w="sm" type="none"/>
            </a:ln>
          </p:spPr>
        </p:cxnSp>
        <p:sp>
          <p:nvSpPr>
            <p:cNvPr id="153" name="Google Shape;153;p22"/>
            <p:cNvSpPr/>
            <p:nvPr/>
          </p:nvSpPr>
          <p:spPr>
            <a:xfrm>
              <a:off x="3918084" y="1610215"/>
              <a:ext cx="198900" cy="198900"/>
            </a:xfrm>
            <a:prstGeom prst="ellips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54" name="Google Shape;154;p22"/>
          <p:cNvSpPr txBox="1"/>
          <p:nvPr>
            <p:ph idx="4294967295" type="body"/>
          </p:nvPr>
        </p:nvSpPr>
        <p:spPr>
          <a:xfrm>
            <a:off x="6685979" y="374700"/>
            <a:ext cx="2242800" cy="906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600"/>
          </a:p>
          <a:p>
            <a:pPr indent="0" lvl="0" marL="0" rtl="0" algn="l">
              <a:spcBef>
                <a:spcPts val="1600"/>
              </a:spcBef>
              <a:spcAft>
                <a:spcPts val="1600"/>
              </a:spcAft>
              <a:buNone/>
            </a:pPr>
            <a:r>
              <a:rPr lang="en" sz="1600"/>
              <a:t>Congratulations! You have achieved your goal!</a:t>
            </a:r>
            <a:endParaRPr sz="16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3"/>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Wrapping Up</a:t>
            </a:r>
            <a:endParaRPr/>
          </a:p>
        </p:txBody>
      </p:sp>
      <p:sp>
        <p:nvSpPr>
          <p:cNvPr id="160" name="Google Shape;160;p23"/>
          <p:cNvSpPr txBox="1"/>
          <p:nvPr>
            <p:ph idx="1" type="body"/>
          </p:nvPr>
        </p:nvSpPr>
        <p:spPr>
          <a:xfrm>
            <a:off x="250450" y="1764025"/>
            <a:ext cx="8701500" cy="333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If you’re still reading this document, thank you for your attention! Be reasonable, set SMART Goal(s), know yourself, take your time and tweak your plan along its execution.</a:t>
            </a:r>
            <a:endParaRPr sz="1400"/>
          </a:p>
          <a:p>
            <a:pPr indent="0" lvl="0" marL="0" rtl="0" algn="l">
              <a:spcBef>
                <a:spcPts val="1600"/>
              </a:spcBef>
              <a:spcAft>
                <a:spcPts val="0"/>
              </a:spcAft>
              <a:buNone/>
            </a:pPr>
            <a:r>
              <a:rPr lang="en" sz="1400"/>
              <a:t>Using the tools, such as the SWOT analysis and writing a personality test, will help you determine if the goal you have set for yourself (or your team) aligns with your strengths and personality.</a:t>
            </a:r>
            <a:endParaRPr sz="1400"/>
          </a:p>
          <a:p>
            <a:pPr indent="0" lvl="0" marL="0" rtl="0" algn="l">
              <a:spcBef>
                <a:spcPts val="1600"/>
              </a:spcBef>
              <a:spcAft>
                <a:spcPts val="1600"/>
              </a:spcAft>
              <a:buNone/>
            </a:pPr>
            <a:r>
              <a:rPr lang="en" sz="1400"/>
              <a:t>I hope you will be able to retain some of the information provided in this document. I don’t pretend to know much of anything but based on my own personal and business experience, I have used these tools from time to time to make sure I am going in the right direction.  It has been helpful to me and I expect it will be for you as well.</a:t>
            </a:r>
            <a:endParaRPr sz="10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4"/>
          <p:cNvSpPr txBox="1"/>
          <p:nvPr/>
        </p:nvSpPr>
        <p:spPr>
          <a:xfrm>
            <a:off x="99325" y="148050"/>
            <a:ext cx="8928000" cy="490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chemeClr val="lt2"/>
              </a:solidFill>
              <a:latin typeface="Roboto"/>
              <a:ea typeface="Roboto"/>
              <a:cs typeface="Roboto"/>
              <a:sym typeface="Roboto"/>
            </a:endParaRPr>
          </a:p>
        </p:txBody>
      </p:sp>
      <p:graphicFrame>
        <p:nvGraphicFramePr>
          <p:cNvPr id="166" name="Google Shape;166;p24"/>
          <p:cNvGraphicFramePr/>
          <p:nvPr/>
        </p:nvGraphicFramePr>
        <p:xfrm>
          <a:off x="943825" y="793875"/>
          <a:ext cx="3000000" cy="3000000"/>
        </p:xfrm>
        <a:graphic>
          <a:graphicData uri="http://schemas.openxmlformats.org/drawingml/2006/table">
            <a:tbl>
              <a:tblPr>
                <a:noFill/>
                <a:tableStyleId>{C732DA85-637B-4282-A25B-1271ACFADBCB}</a:tableStyleId>
              </a:tblPr>
              <a:tblGrid>
                <a:gridCol w="3619500"/>
                <a:gridCol w="3619500"/>
              </a:tblGrid>
              <a:tr h="580350">
                <a:tc>
                  <a:txBody>
                    <a:bodyPr/>
                    <a:lstStyle/>
                    <a:p>
                      <a:pPr indent="0" lvl="0" marL="0" rtl="0" algn="l">
                        <a:spcBef>
                          <a:spcPts val="0"/>
                        </a:spcBef>
                        <a:spcAft>
                          <a:spcPts val="0"/>
                        </a:spcAft>
                        <a:buNone/>
                      </a:pPr>
                      <a:r>
                        <a:rPr b="1" lang="en"/>
                        <a:t>STRENGTHS</a:t>
                      </a:r>
                      <a:endParaRPr b="1"/>
                    </a:p>
                  </a:txBody>
                  <a:tcPr marT="91425" marB="91425" marR="91425" marL="91425"/>
                </a:tc>
                <a:tc>
                  <a:txBody>
                    <a:bodyPr/>
                    <a:lstStyle/>
                    <a:p>
                      <a:pPr indent="0" lvl="0" marL="0" rtl="0" algn="l">
                        <a:spcBef>
                          <a:spcPts val="0"/>
                        </a:spcBef>
                        <a:spcAft>
                          <a:spcPts val="0"/>
                        </a:spcAft>
                        <a:buNone/>
                      </a:pPr>
                      <a:r>
                        <a:rPr b="1" lang="en"/>
                        <a:t>WEAKNESSES</a:t>
                      </a:r>
                      <a:endParaRPr b="1"/>
                    </a:p>
                  </a:txBody>
                  <a:tcPr marT="91425" marB="91425" marR="91425" marL="91425"/>
                </a:tc>
              </a:tr>
              <a:tr h="140225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669375">
                <a:tc>
                  <a:txBody>
                    <a:bodyPr/>
                    <a:lstStyle/>
                    <a:p>
                      <a:pPr indent="0" lvl="0" marL="0" rtl="0" algn="l">
                        <a:spcBef>
                          <a:spcPts val="0"/>
                        </a:spcBef>
                        <a:spcAft>
                          <a:spcPts val="0"/>
                        </a:spcAft>
                        <a:buNone/>
                      </a:pPr>
                      <a:r>
                        <a:rPr b="1" lang="en"/>
                        <a:t>OPPORTUNITIES</a:t>
                      </a:r>
                      <a:endParaRPr b="1"/>
                    </a:p>
                  </a:txBody>
                  <a:tcPr marT="91425" marB="91425" marR="91425" marL="91425"/>
                </a:tc>
                <a:tc>
                  <a:txBody>
                    <a:bodyPr/>
                    <a:lstStyle/>
                    <a:p>
                      <a:pPr indent="0" lvl="0" marL="0" rtl="0" algn="l">
                        <a:spcBef>
                          <a:spcPts val="0"/>
                        </a:spcBef>
                        <a:spcAft>
                          <a:spcPts val="0"/>
                        </a:spcAft>
                        <a:buNone/>
                      </a:pPr>
                      <a:r>
                        <a:rPr b="1" lang="en"/>
                        <a:t>THREATS</a:t>
                      </a:r>
                      <a:endParaRPr b="1"/>
                    </a:p>
                  </a:txBody>
                  <a:tcPr marT="91425" marB="91425" marR="91425" marL="91425"/>
                </a:tc>
              </a:tr>
              <a:tr h="155615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167" name="Google Shape;167;p24"/>
          <p:cNvSpPr txBox="1"/>
          <p:nvPr/>
        </p:nvSpPr>
        <p:spPr>
          <a:xfrm>
            <a:off x="747050" y="241825"/>
            <a:ext cx="62184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lt2"/>
                </a:solidFill>
                <a:latin typeface="Roboto"/>
                <a:ea typeface="Roboto"/>
                <a:cs typeface="Roboto"/>
                <a:sym typeface="Roboto"/>
              </a:rPr>
              <a:t>SWOT Analysis Template</a:t>
            </a:r>
            <a:endParaRPr sz="1800">
              <a:solidFill>
                <a:schemeClr val="lt2"/>
              </a:solidFill>
              <a:latin typeface="Roboto"/>
              <a:ea typeface="Roboto"/>
              <a:cs typeface="Roboto"/>
              <a:sym typeface="Roboto"/>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References</a:t>
            </a:r>
            <a:endParaRPr/>
          </a:p>
        </p:txBody>
      </p:sp>
      <p:sp>
        <p:nvSpPr>
          <p:cNvPr id="173" name="Google Shape;173;p25"/>
          <p:cNvSpPr txBox="1"/>
          <p:nvPr>
            <p:ph idx="1" type="body"/>
          </p:nvPr>
        </p:nvSpPr>
        <p:spPr>
          <a:xfrm>
            <a:off x="471900" y="1919075"/>
            <a:ext cx="8177700" cy="311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Personality Test Suggestion</a:t>
            </a:r>
            <a:r>
              <a:rPr lang="en"/>
              <a:t>: a</a:t>
            </a:r>
            <a:r>
              <a:rPr lang="en"/>
              <a:t>nswer questions </a:t>
            </a:r>
            <a:r>
              <a:rPr lang="en"/>
              <a:t>honestly</a:t>
            </a:r>
            <a:r>
              <a:rPr lang="en"/>
              <a:t> and take your time.  If you don’t know the answer, choose “uncertain”:</a:t>
            </a:r>
            <a:br>
              <a:rPr lang="en"/>
            </a:br>
            <a:r>
              <a:rPr lang="en" u="sng">
                <a:solidFill>
                  <a:schemeClr val="hlink"/>
                </a:solidFill>
                <a:hlinkClick r:id="rId3"/>
              </a:rPr>
              <a:t>https://www.humanmetrics.com/personality/test</a:t>
            </a:r>
            <a:r>
              <a:rPr lang="en"/>
              <a:t> (english)</a:t>
            </a:r>
            <a:br>
              <a:rPr lang="en"/>
            </a:br>
            <a:r>
              <a:rPr lang="en" u="sng">
                <a:solidFill>
                  <a:schemeClr val="hlink"/>
                </a:solidFill>
                <a:hlinkClick r:id="rId4"/>
              </a:rPr>
              <a:t>https://www.idrlabs.com/fr/test.php</a:t>
            </a:r>
            <a:r>
              <a:rPr lang="en"/>
              <a:t> (multilingual)</a:t>
            </a:r>
            <a:endParaRPr/>
          </a:p>
          <a:p>
            <a:pPr indent="0" lvl="0" marL="0" rtl="0" algn="l">
              <a:spcBef>
                <a:spcPts val="1600"/>
              </a:spcBef>
              <a:spcAft>
                <a:spcPts val="0"/>
              </a:spcAft>
              <a:buNone/>
            </a:pPr>
            <a:r>
              <a:rPr lang="en"/>
              <a:t>80/20 Rule: </a:t>
            </a:r>
            <a:r>
              <a:rPr lang="en" u="sng">
                <a:solidFill>
                  <a:schemeClr val="hlink"/>
                </a:solidFill>
                <a:hlinkClick r:id="rId5"/>
              </a:rPr>
              <a:t>https://www.tonyrobbins.com/productivity-performance/pareto-principle/</a:t>
            </a:r>
            <a:br>
              <a:rPr lang="en"/>
            </a:br>
            <a:r>
              <a:rPr lang="en"/>
              <a:t>SMART Goals: </a:t>
            </a:r>
            <a:r>
              <a:rPr lang="en" u="sng">
                <a:solidFill>
                  <a:schemeClr val="hlink"/>
                </a:solidFill>
                <a:hlinkClick r:id="rId6"/>
              </a:rPr>
              <a:t>https://www.tonyrobbins.com/career-business/the-6-steps-to-a-smart-goal/</a:t>
            </a:r>
            <a:br>
              <a:rPr lang="en"/>
            </a:br>
            <a:r>
              <a:rPr lang="en"/>
              <a:t>SWOT Analysis: </a:t>
            </a:r>
            <a:r>
              <a:rPr lang="en" u="sng">
                <a:solidFill>
                  <a:schemeClr val="hlink"/>
                </a:solidFill>
                <a:latin typeface="Arial"/>
                <a:ea typeface="Arial"/>
                <a:cs typeface="Arial"/>
                <a:sym typeface="Arial"/>
                <a:hlinkClick r:id="rId7"/>
              </a:rPr>
              <a:t>https://www.bdc.ca/en/articles-tools/business-strategy-planning/define-strategy/swot-analysis-easy-tool-strategic-planning</a:t>
            </a:r>
            <a:br>
              <a:rPr lang="en">
                <a:solidFill>
                  <a:srgbClr val="000000"/>
                </a:solidFill>
                <a:latin typeface="Arial"/>
                <a:ea typeface="Arial"/>
                <a:cs typeface="Arial"/>
                <a:sym typeface="Arial"/>
              </a:rPr>
            </a:br>
            <a:r>
              <a:rPr lang="en" u="sng">
                <a:solidFill>
                  <a:schemeClr val="hlink"/>
                </a:solidFill>
                <a:latin typeface="Arial"/>
                <a:ea typeface="Arial"/>
                <a:cs typeface="Arial"/>
                <a:sym typeface="Arial"/>
                <a:hlinkClick r:id="rId8"/>
              </a:rPr>
              <a:t>https://www.linkedin.com/pulse/perform-swot-analysis-improve-your-teams-performance-mark-lenthall</a:t>
            </a:r>
            <a:br>
              <a:rPr lang="en">
                <a:solidFill>
                  <a:srgbClr val="000000"/>
                </a:solidFill>
                <a:latin typeface="Arial"/>
                <a:ea typeface="Arial"/>
                <a:cs typeface="Arial"/>
                <a:sym typeface="Arial"/>
              </a:rPr>
            </a:br>
            <a:r>
              <a:rPr lang="en" u="sng">
                <a:solidFill>
                  <a:schemeClr val="hlink"/>
                </a:solidFill>
                <a:latin typeface="Arial"/>
                <a:ea typeface="Arial"/>
                <a:cs typeface="Arial"/>
                <a:sym typeface="Arial"/>
                <a:hlinkClick r:id="rId9"/>
              </a:rPr>
              <a:t>https://www.mindtools.com/aaiakpy/personal-swot-analysis</a:t>
            </a:r>
            <a:endParaRPr u="sng">
              <a:solidFill>
                <a:schemeClr val="hlink"/>
              </a:solidFill>
              <a:latin typeface="Arial"/>
              <a:ea typeface="Arial"/>
              <a:cs typeface="Arial"/>
              <a:sym typeface="Arial"/>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Objective</a:t>
            </a:r>
            <a:endParaRPr/>
          </a:p>
        </p:txBody>
      </p:sp>
      <p:sp>
        <p:nvSpPr>
          <p:cNvPr id="75" name="Google Shape;75;p14"/>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purpose of this presentation is to provide some guidance to anyone beginning their journey in life / work / parenting or wishing to set an achievable goal.</a:t>
            </a:r>
            <a:endParaRPr/>
          </a:p>
          <a:p>
            <a:pPr indent="0" lvl="0" marL="0" rtl="0" algn="l">
              <a:spcBef>
                <a:spcPts val="1600"/>
              </a:spcBef>
              <a:spcAft>
                <a:spcPts val="1600"/>
              </a:spcAft>
              <a:buNone/>
            </a:pPr>
            <a:r>
              <a:rPr lang="en"/>
              <a:t>Having over 30 years of experience of being an adult myself and owning</a:t>
            </a:r>
            <a:r>
              <a:rPr lang="en"/>
              <a:t> a business</a:t>
            </a:r>
            <a:r>
              <a:rPr lang="en"/>
              <a:t>, I want to explain some </a:t>
            </a:r>
            <a:r>
              <a:rPr lang="en"/>
              <a:t>important </a:t>
            </a:r>
            <a:r>
              <a:rPr lang="en"/>
              <a:t>tools and provide references that can hopefully </a:t>
            </a:r>
            <a:r>
              <a:rPr lang="en"/>
              <a:t>improve your chances of </a:t>
            </a:r>
            <a:r>
              <a:rPr lang="en"/>
              <a:t>success in goal settings and their achievements on a personal or professional level.</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a:t>
            </a:r>
            <a:r>
              <a:rPr lang="en"/>
              <a:t>80/20 Rule (Pareto). What is it?</a:t>
            </a:r>
            <a:endParaRPr/>
          </a:p>
        </p:txBody>
      </p:sp>
      <p:sp>
        <p:nvSpPr>
          <p:cNvPr id="81" name="Google Shape;81;p15"/>
          <p:cNvSpPr txBox="1"/>
          <p:nvPr>
            <p:ph idx="1" type="body"/>
          </p:nvPr>
        </p:nvSpPr>
        <p:spPr>
          <a:xfrm>
            <a:off x="471900" y="1919075"/>
            <a:ext cx="3999900" cy="3105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It’s a mind set allowing you to </a:t>
            </a:r>
            <a:r>
              <a:rPr b="1" lang="en"/>
              <a:t>achieve more results</a:t>
            </a:r>
            <a:r>
              <a:rPr lang="en"/>
              <a:t> while using </a:t>
            </a:r>
            <a:r>
              <a:rPr b="1" lang="en"/>
              <a:t>less energy</a:t>
            </a:r>
            <a:r>
              <a:rPr lang="en"/>
              <a:t>:</a:t>
            </a:r>
            <a:endParaRPr/>
          </a:p>
          <a:p>
            <a:pPr indent="-317500" lvl="0" marL="457200" rtl="0" algn="l">
              <a:spcBef>
                <a:spcPts val="1600"/>
              </a:spcBef>
              <a:spcAft>
                <a:spcPts val="0"/>
              </a:spcAft>
              <a:buSzPts val="1400"/>
              <a:buAutoNum type="arabicPeriod"/>
            </a:pPr>
            <a:r>
              <a:rPr lang="en"/>
              <a:t>When you are working on a task, ask yourself :</a:t>
            </a:r>
            <a:endParaRPr/>
          </a:p>
          <a:p>
            <a:pPr indent="-304800" lvl="1" marL="914400" rtl="0" algn="l">
              <a:spcBef>
                <a:spcPts val="0"/>
              </a:spcBef>
              <a:spcAft>
                <a:spcPts val="0"/>
              </a:spcAft>
              <a:buSzPts val="1200"/>
              <a:buAutoNum type="alphaLcPeriod"/>
            </a:pPr>
            <a:r>
              <a:rPr lang="en"/>
              <a:t>Am I doing or spending too much energy on this?  What will be the </a:t>
            </a:r>
            <a:r>
              <a:rPr lang="en"/>
              <a:t>benefit(s)</a:t>
            </a:r>
            <a:r>
              <a:rPr lang="en"/>
              <a:t>? Does it qualify to the 80/20 rule?</a:t>
            </a:r>
            <a:endParaRPr/>
          </a:p>
          <a:p>
            <a:pPr indent="-304800" lvl="1" marL="914400" rtl="0" algn="l">
              <a:spcBef>
                <a:spcPts val="0"/>
              </a:spcBef>
              <a:spcAft>
                <a:spcPts val="0"/>
              </a:spcAft>
              <a:buSzPts val="1200"/>
              <a:buAutoNum type="alphaLcPeriod"/>
            </a:pPr>
            <a:r>
              <a:rPr lang="en"/>
              <a:t>Is the task that I’m about to start something that will bring me closer to my goal/achievement?</a:t>
            </a:r>
            <a:endParaRPr/>
          </a:p>
          <a:p>
            <a:pPr indent="-317500" lvl="0" marL="457200" rtl="0" algn="l">
              <a:spcBef>
                <a:spcPts val="0"/>
              </a:spcBef>
              <a:spcAft>
                <a:spcPts val="0"/>
              </a:spcAft>
              <a:buSzPts val="1400"/>
              <a:buAutoNum type="arabicPeriod"/>
            </a:pPr>
            <a:r>
              <a:rPr lang="en"/>
              <a:t>Go to next slide:  Write down your goals</a:t>
            </a:r>
            <a:endParaRPr/>
          </a:p>
          <a:p>
            <a:pPr indent="0" lvl="0" marL="0" rtl="0" algn="l">
              <a:spcBef>
                <a:spcPts val="1600"/>
              </a:spcBef>
              <a:spcAft>
                <a:spcPts val="1600"/>
              </a:spcAft>
              <a:buNone/>
            </a:pPr>
            <a:r>
              <a:t/>
            </a:r>
            <a:endParaRPr/>
          </a:p>
        </p:txBody>
      </p:sp>
      <p:sp>
        <p:nvSpPr>
          <p:cNvPr id="82" name="Google Shape;82;p15"/>
          <p:cNvSpPr txBox="1"/>
          <p:nvPr>
            <p:ph idx="2" type="body"/>
          </p:nvPr>
        </p:nvSpPr>
        <p:spPr>
          <a:xfrm>
            <a:off x="4694250" y="1919075"/>
            <a:ext cx="39999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You want to achieve 80 percent of the outcome (money, success, quantity, customers, etc.) with 20 percent effort(s) (expense, time spent, etc.)</a:t>
            </a:r>
            <a:endParaRPr/>
          </a:p>
          <a:p>
            <a:pPr indent="0" lvl="0" marL="0" rtl="0" algn="l">
              <a:spcBef>
                <a:spcPts val="1600"/>
              </a:spcBef>
              <a:spcAft>
                <a:spcPts val="0"/>
              </a:spcAft>
              <a:buNone/>
            </a:pPr>
            <a:r>
              <a:rPr lang="en"/>
              <a:t>While you are working on your goals:</a:t>
            </a:r>
            <a:endParaRPr/>
          </a:p>
          <a:p>
            <a:pPr indent="-317500" lvl="0" marL="457200" rtl="0" algn="l">
              <a:spcBef>
                <a:spcPts val="1600"/>
              </a:spcBef>
              <a:spcAft>
                <a:spcPts val="0"/>
              </a:spcAft>
              <a:buSzPts val="1400"/>
              <a:buChar char="-"/>
            </a:pPr>
            <a:r>
              <a:rPr lang="en"/>
              <a:t>Focus on what’s important</a:t>
            </a:r>
            <a:endParaRPr/>
          </a:p>
          <a:p>
            <a:pPr indent="-317500" lvl="0" marL="457200" rtl="0" algn="l">
              <a:spcBef>
                <a:spcPts val="0"/>
              </a:spcBef>
              <a:spcAft>
                <a:spcPts val="0"/>
              </a:spcAft>
              <a:buSzPts val="1400"/>
              <a:buChar char="-"/>
            </a:pPr>
            <a:r>
              <a:rPr lang="en"/>
              <a:t>Prioritize</a:t>
            </a:r>
            <a:endParaRPr/>
          </a:p>
          <a:p>
            <a:pPr indent="-317500" lvl="0" marL="457200" rtl="0" algn="l">
              <a:spcBef>
                <a:spcPts val="0"/>
              </a:spcBef>
              <a:spcAft>
                <a:spcPts val="0"/>
              </a:spcAft>
              <a:buSzPts val="1400"/>
              <a:buChar char="-"/>
            </a:pPr>
            <a:r>
              <a:rPr b="1" lang="en"/>
              <a:t>Don’t </a:t>
            </a:r>
            <a:r>
              <a:rPr lang="en"/>
              <a:t>let distractions take over your time.</a:t>
            </a:r>
            <a:endParaRPr/>
          </a:p>
          <a:p>
            <a:pPr indent="-317500" lvl="0" marL="457200" rtl="0" algn="l">
              <a:spcBef>
                <a:spcPts val="0"/>
              </a:spcBef>
              <a:spcAft>
                <a:spcPts val="0"/>
              </a:spcAft>
              <a:buSzPts val="1400"/>
              <a:buChar char="-"/>
            </a:pPr>
            <a:r>
              <a:rPr lang="en"/>
              <a:t>As you are executing your tasks, think about what’s written on the left side.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6"/>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Goal Setting Prerequisites</a:t>
            </a:r>
            <a:endParaRPr/>
          </a:p>
        </p:txBody>
      </p:sp>
      <p:sp>
        <p:nvSpPr>
          <p:cNvPr id="88" name="Google Shape;88;p16"/>
          <p:cNvSpPr txBox="1"/>
          <p:nvPr>
            <p:ph idx="1" type="body"/>
          </p:nvPr>
        </p:nvSpPr>
        <p:spPr>
          <a:xfrm>
            <a:off x="4518025" y="1821925"/>
            <a:ext cx="4500600" cy="3224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Prerequisites</a:t>
            </a:r>
            <a:r>
              <a:rPr lang="en"/>
              <a:t>:</a:t>
            </a:r>
            <a:endParaRPr/>
          </a:p>
          <a:p>
            <a:pPr indent="-317500" lvl="0" marL="457200" rtl="0" algn="l">
              <a:spcBef>
                <a:spcPts val="1600"/>
              </a:spcBef>
              <a:spcAft>
                <a:spcPts val="0"/>
              </a:spcAft>
              <a:buSzPts val="1400"/>
              <a:buAutoNum type="arabicPeriod"/>
            </a:pPr>
            <a:r>
              <a:rPr lang="en"/>
              <a:t>Before writing down tasks to achieve your goal(s), you need to know yourself better.</a:t>
            </a:r>
            <a:endParaRPr/>
          </a:p>
          <a:p>
            <a:pPr indent="-304800" lvl="1" marL="628650" rtl="0" algn="l">
              <a:spcBef>
                <a:spcPts val="0"/>
              </a:spcBef>
              <a:spcAft>
                <a:spcPts val="0"/>
              </a:spcAft>
              <a:buSzPts val="1200"/>
              <a:buAutoNum type="alphaLcPeriod"/>
            </a:pPr>
            <a:r>
              <a:rPr lang="en"/>
              <a:t>Fill out a </a:t>
            </a:r>
            <a:r>
              <a:rPr b="1" lang="en"/>
              <a:t>SWOT analysis</a:t>
            </a:r>
            <a:r>
              <a:rPr lang="en"/>
              <a:t>:  this will help identify your strengths and weaknesses.  It is an important part of the process see examples in the next slides.  A template is provided at the end of this document.</a:t>
            </a:r>
            <a:endParaRPr/>
          </a:p>
          <a:p>
            <a:pPr indent="-304800" lvl="1" marL="628650" rtl="0" algn="l">
              <a:spcBef>
                <a:spcPts val="0"/>
              </a:spcBef>
              <a:spcAft>
                <a:spcPts val="0"/>
              </a:spcAft>
              <a:buSzPts val="1200"/>
              <a:buAutoNum type="alphaLcPeriod"/>
            </a:pPr>
            <a:r>
              <a:rPr lang="en"/>
              <a:t>Take a </a:t>
            </a:r>
            <a:r>
              <a:rPr b="1" lang="en"/>
              <a:t>personality test</a:t>
            </a:r>
            <a:r>
              <a:rPr lang="en"/>
              <a:t>:  there are plenty of them available online, a link is </a:t>
            </a:r>
            <a:r>
              <a:rPr lang="en"/>
              <a:t>available</a:t>
            </a:r>
            <a:r>
              <a:rPr lang="en"/>
              <a:t> in the references page.  It will help you determine what category of person you are.  It’s important to know.</a:t>
            </a:r>
            <a:endParaRPr/>
          </a:p>
          <a:p>
            <a:pPr indent="-304800" lvl="1" marL="628650" rtl="0" algn="l">
              <a:spcBef>
                <a:spcPts val="0"/>
              </a:spcBef>
              <a:spcAft>
                <a:spcPts val="0"/>
              </a:spcAft>
              <a:buSzPts val="1200"/>
              <a:buAutoNum type="alphaLcPeriod"/>
            </a:pPr>
            <a:r>
              <a:rPr b="1" lang="en"/>
              <a:t>Identify your fears</a:t>
            </a:r>
            <a:r>
              <a:rPr lang="en"/>
              <a:t> (may be found in your SWOT analysis).  What is stopping you from moving forward?</a:t>
            </a:r>
            <a:endParaRPr/>
          </a:p>
          <a:p>
            <a:pPr indent="0" lvl="0" marL="0" rtl="0" algn="l">
              <a:spcBef>
                <a:spcPts val="1600"/>
              </a:spcBef>
              <a:spcAft>
                <a:spcPts val="1600"/>
              </a:spcAft>
              <a:buNone/>
            </a:pPr>
            <a:r>
              <a:t/>
            </a:r>
            <a:endParaRPr/>
          </a:p>
        </p:txBody>
      </p:sp>
      <p:sp>
        <p:nvSpPr>
          <p:cNvPr id="89" name="Google Shape;89;p16"/>
          <p:cNvSpPr txBox="1"/>
          <p:nvPr>
            <p:ph idx="2" type="body"/>
          </p:nvPr>
        </p:nvSpPr>
        <p:spPr>
          <a:xfrm>
            <a:off x="257225" y="1821925"/>
            <a:ext cx="4214400" cy="3224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it that you want to achieve?</a:t>
            </a:r>
            <a:endParaRPr/>
          </a:p>
          <a:p>
            <a:pPr indent="-317500" lvl="0" marL="457200" rtl="0" algn="l">
              <a:spcBef>
                <a:spcPts val="1600"/>
              </a:spcBef>
              <a:spcAft>
                <a:spcPts val="0"/>
              </a:spcAft>
              <a:buSzPts val="1400"/>
              <a:buChar char="-"/>
            </a:pPr>
            <a:r>
              <a:rPr lang="en"/>
              <a:t>Whether it is a personal or a business goal, the process is identical.</a:t>
            </a:r>
            <a:endParaRPr/>
          </a:p>
          <a:p>
            <a:pPr indent="-317500" lvl="0" marL="457200" rtl="0" algn="l">
              <a:spcBef>
                <a:spcPts val="0"/>
              </a:spcBef>
              <a:spcAft>
                <a:spcPts val="0"/>
              </a:spcAft>
              <a:buSzPts val="1400"/>
              <a:buChar char="-"/>
            </a:pPr>
            <a:r>
              <a:rPr lang="en"/>
              <a:t>Make sure to define exactly what it is you want to achieve.  Here are some examples:</a:t>
            </a:r>
            <a:endParaRPr/>
          </a:p>
          <a:p>
            <a:pPr indent="-304800" lvl="1" marL="914400" rtl="0" algn="l">
              <a:spcBef>
                <a:spcPts val="0"/>
              </a:spcBef>
              <a:spcAft>
                <a:spcPts val="0"/>
              </a:spcAft>
              <a:buSzPts val="1200"/>
              <a:buChar char="-"/>
            </a:pPr>
            <a:r>
              <a:rPr lang="en"/>
              <a:t>I want to become a pilot</a:t>
            </a:r>
            <a:endParaRPr/>
          </a:p>
          <a:p>
            <a:pPr indent="-304800" lvl="1" marL="914400" rtl="0" algn="l">
              <a:spcBef>
                <a:spcPts val="0"/>
              </a:spcBef>
              <a:spcAft>
                <a:spcPts val="0"/>
              </a:spcAft>
              <a:buSzPts val="1200"/>
              <a:buChar char="-"/>
            </a:pPr>
            <a:r>
              <a:rPr lang="en"/>
              <a:t>I want to buy a house</a:t>
            </a:r>
            <a:endParaRPr/>
          </a:p>
          <a:p>
            <a:pPr indent="-317500" lvl="0" marL="457200" rtl="0" algn="l">
              <a:spcBef>
                <a:spcPts val="0"/>
              </a:spcBef>
              <a:spcAft>
                <a:spcPts val="0"/>
              </a:spcAft>
              <a:buSzPts val="1400"/>
              <a:buChar char="-"/>
            </a:pPr>
            <a:r>
              <a:rPr lang="en"/>
              <a:t>Make sure the goal is achievable:  wanting to become a dancer if you are in a wheelchair might not make sense.</a:t>
            </a:r>
            <a:endParaRPr/>
          </a:p>
          <a:p>
            <a:pPr indent="-317500" lvl="0" marL="457200" rtl="0" algn="l">
              <a:spcBef>
                <a:spcPts val="0"/>
              </a:spcBef>
              <a:spcAft>
                <a:spcPts val="0"/>
              </a:spcAft>
              <a:buSzPts val="1400"/>
              <a:buChar char="-"/>
            </a:pPr>
            <a:r>
              <a:rPr lang="en"/>
              <a:t>Set a reasonable date for your goal.  You may need to adjust it later but that’s okay.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7"/>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SMART </a:t>
            </a:r>
            <a:r>
              <a:rPr lang="en"/>
              <a:t>Goal</a:t>
            </a:r>
            <a:endParaRPr/>
          </a:p>
        </p:txBody>
      </p:sp>
      <p:sp>
        <p:nvSpPr>
          <p:cNvPr id="95" name="Google Shape;95;p17"/>
          <p:cNvSpPr txBox="1"/>
          <p:nvPr>
            <p:ph idx="2" type="body"/>
          </p:nvPr>
        </p:nvSpPr>
        <p:spPr>
          <a:xfrm>
            <a:off x="257225" y="1821925"/>
            <a:ext cx="8824200" cy="3224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goal needs to be SMART:</a:t>
            </a:r>
            <a:endParaRPr/>
          </a:p>
          <a:p>
            <a:pPr indent="-317500" lvl="0" marL="457200" rtl="0" algn="l">
              <a:spcBef>
                <a:spcPts val="1600"/>
              </a:spcBef>
              <a:spcAft>
                <a:spcPts val="0"/>
              </a:spcAft>
              <a:buSzPts val="1400"/>
              <a:buChar char="-"/>
            </a:pPr>
            <a:r>
              <a:rPr b="1" lang="en"/>
              <a:t>Specific</a:t>
            </a:r>
            <a:r>
              <a:rPr lang="en"/>
              <a:t>: I want to be rich is not a goal.  It is too vague.  “I want to make 150k per year“ is specific.</a:t>
            </a:r>
            <a:endParaRPr/>
          </a:p>
          <a:p>
            <a:pPr indent="-317500" lvl="0" marL="457200" rtl="0" algn="l">
              <a:spcBef>
                <a:spcPts val="0"/>
              </a:spcBef>
              <a:spcAft>
                <a:spcPts val="0"/>
              </a:spcAft>
              <a:buSzPts val="1400"/>
              <a:buChar char="-"/>
            </a:pPr>
            <a:r>
              <a:rPr b="1" lang="en"/>
              <a:t>Measurable</a:t>
            </a:r>
            <a:r>
              <a:rPr lang="en"/>
              <a:t>: the goal above can be measure over time in the year.  By mid-year, you will know if you’re getting closer to achieving it or not.</a:t>
            </a:r>
            <a:endParaRPr/>
          </a:p>
          <a:p>
            <a:pPr indent="-317500" lvl="0" marL="457200" rtl="0" algn="l">
              <a:spcBef>
                <a:spcPts val="0"/>
              </a:spcBef>
              <a:spcAft>
                <a:spcPts val="0"/>
              </a:spcAft>
              <a:buSzPts val="1400"/>
              <a:buChar char="-"/>
            </a:pPr>
            <a:r>
              <a:rPr b="1" lang="en"/>
              <a:t>Achievable</a:t>
            </a:r>
            <a:r>
              <a:rPr lang="en"/>
              <a:t>: common sense applies here, if you don’t have a job and lack qualifications, maybe you need to set an alternative goal first.  For example, go back to school or learn a trade and get back to it later.</a:t>
            </a:r>
            <a:endParaRPr/>
          </a:p>
          <a:p>
            <a:pPr indent="-317500" lvl="0" marL="457200" rtl="0" algn="l">
              <a:spcBef>
                <a:spcPts val="0"/>
              </a:spcBef>
              <a:spcAft>
                <a:spcPts val="0"/>
              </a:spcAft>
              <a:buSzPts val="1400"/>
              <a:buChar char="-"/>
            </a:pPr>
            <a:r>
              <a:rPr b="1" lang="en"/>
              <a:t>Realistic</a:t>
            </a:r>
            <a:r>
              <a:rPr lang="en"/>
              <a:t>: somewhat of a gage between the possible and impossible.. Again, common sense applies, your goal should usually align with your strengths.</a:t>
            </a:r>
            <a:endParaRPr/>
          </a:p>
          <a:p>
            <a:pPr indent="-317500" lvl="0" marL="457200" rtl="0" algn="l">
              <a:spcBef>
                <a:spcPts val="0"/>
              </a:spcBef>
              <a:spcAft>
                <a:spcPts val="0"/>
              </a:spcAft>
              <a:buSzPts val="1400"/>
              <a:buChar char="-"/>
            </a:pPr>
            <a:r>
              <a:rPr b="1" lang="en"/>
              <a:t>Time framed</a:t>
            </a:r>
            <a:r>
              <a:rPr lang="en"/>
              <a:t>: set clear a time frame to achieve your goal.  Six months, one year, two years, etc.  You can reset the achievement timeline eventually but try to estimate how long it will take to reach your goal.</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8"/>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SWOT Analysis</a:t>
            </a:r>
            <a:endParaRPr/>
          </a:p>
        </p:txBody>
      </p:sp>
      <p:sp>
        <p:nvSpPr>
          <p:cNvPr id="101" name="Google Shape;101;p18"/>
          <p:cNvSpPr txBox="1"/>
          <p:nvPr>
            <p:ph idx="1" type="body"/>
          </p:nvPr>
        </p:nvSpPr>
        <p:spPr>
          <a:xfrm>
            <a:off x="250450" y="1764025"/>
            <a:ext cx="8701500" cy="333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purpose of the SWOT analysis is to draw a picture of your:</a:t>
            </a:r>
            <a:endParaRPr/>
          </a:p>
          <a:p>
            <a:pPr indent="-330200" lvl="0" marL="457200" rtl="0" algn="l">
              <a:spcBef>
                <a:spcPts val="1600"/>
              </a:spcBef>
              <a:spcAft>
                <a:spcPts val="0"/>
              </a:spcAft>
              <a:buSzPts val="1600"/>
              <a:buChar char="-"/>
            </a:pPr>
            <a:r>
              <a:rPr b="1" lang="en" sz="1600"/>
              <a:t>Strengths</a:t>
            </a:r>
            <a:r>
              <a:rPr lang="en" sz="1600"/>
              <a:t>: write down what you are good at</a:t>
            </a:r>
            <a:endParaRPr sz="1600"/>
          </a:p>
          <a:p>
            <a:pPr indent="-330200" lvl="0" marL="457200" rtl="0" algn="l">
              <a:spcBef>
                <a:spcPts val="0"/>
              </a:spcBef>
              <a:spcAft>
                <a:spcPts val="0"/>
              </a:spcAft>
              <a:buSzPts val="1600"/>
              <a:buChar char="-"/>
            </a:pPr>
            <a:r>
              <a:rPr b="1" lang="en" sz="1600"/>
              <a:t>Weaknesses</a:t>
            </a:r>
            <a:r>
              <a:rPr lang="en" sz="1600"/>
              <a:t>: write down difficulties</a:t>
            </a:r>
            <a:endParaRPr sz="1600"/>
          </a:p>
          <a:p>
            <a:pPr indent="-330200" lvl="0" marL="457200" rtl="0" algn="l">
              <a:spcBef>
                <a:spcPts val="0"/>
              </a:spcBef>
              <a:spcAft>
                <a:spcPts val="0"/>
              </a:spcAft>
              <a:buSzPts val="1600"/>
              <a:buChar char="-"/>
            </a:pPr>
            <a:r>
              <a:rPr b="1" lang="en" sz="1600"/>
              <a:t>Opportunities</a:t>
            </a:r>
            <a:r>
              <a:rPr lang="en" sz="1600"/>
              <a:t>: what are opportunities that can help you get ahead or closer to your goal?</a:t>
            </a:r>
            <a:endParaRPr sz="1600"/>
          </a:p>
          <a:p>
            <a:pPr indent="-330200" lvl="0" marL="457200" rtl="0" algn="l">
              <a:spcBef>
                <a:spcPts val="0"/>
              </a:spcBef>
              <a:spcAft>
                <a:spcPts val="0"/>
              </a:spcAft>
              <a:buSzPts val="1600"/>
              <a:buChar char="-"/>
            </a:pPr>
            <a:r>
              <a:rPr b="1" lang="en" sz="1600"/>
              <a:t>Threats</a:t>
            </a:r>
            <a:r>
              <a:rPr lang="en" sz="1600"/>
              <a:t>: what are threats that can prevent you from achieving your goal (usually competition but could be something else)?</a:t>
            </a:r>
            <a:endParaRPr sz="1600"/>
          </a:p>
          <a:p>
            <a:pPr indent="0" lvl="0" marL="0" rtl="0" algn="l">
              <a:spcBef>
                <a:spcPts val="1600"/>
              </a:spcBef>
              <a:spcAft>
                <a:spcPts val="0"/>
              </a:spcAft>
              <a:buNone/>
            </a:pPr>
            <a:r>
              <a:rPr lang="en" sz="1400"/>
              <a:t>This will help you </a:t>
            </a:r>
            <a:r>
              <a:rPr b="1" lang="en" sz="1400"/>
              <a:t>focus on your </a:t>
            </a:r>
            <a:r>
              <a:rPr b="1" lang="en" sz="1400"/>
              <a:t>strengths</a:t>
            </a:r>
            <a:r>
              <a:rPr lang="en" sz="1400"/>
              <a:t>, you may also want to improve your weaknesses.  Also, writing down opportunities </a:t>
            </a:r>
            <a:r>
              <a:rPr b="1" lang="en" sz="1400"/>
              <a:t>provides clarity on some possibilities</a:t>
            </a:r>
            <a:r>
              <a:rPr lang="en" sz="1400"/>
              <a:t> you might not have considered.</a:t>
            </a:r>
            <a:endParaRPr sz="1400"/>
          </a:p>
          <a:p>
            <a:pPr indent="0" lvl="0" marL="0" rtl="0" algn="l">
              <a:spcBef>
                <a:spcPts val="1600"/>
              </a:spcBef>
              <a:spcAft>
                <a:spcPts val="1600"/>
              </a:spcAft>
              <a:buNone/>
            </a:pPr>
            <a:r>
              <a:rPr lang="en" sz="1400"/>
              <a:t>Knowing your threats could potentially transform your goal setting or literally cancel it.</a:t>
            </a:r>
            <a:endParaRPr sz="1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9"/>
          <p:cNvSpPr txBox="1"/>
          <p:nvPr/>
        </p:nvSpPr>
        <p:spPr>
          <a:xfrm>
            <a:off x="99325" y="148050"/>
            <a:ext cx="8928000" cy="490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chemeClr val="lt2"/>
              </a:solidFill>
              <a:latin typeface="Roboto"/>
              <a:ea typeface="Roboto"/>
              <a:cs typeface="Roboto"/>
              <a:sym typeface="Roboto"/>
            </a:endParaRPr>
          </a:p>
        </p:txBody>
      </p:sp>
      <p:graphicFrame>
        <p:nvGraphicFramePr>
          <p:cNvPr id="107" name="Google Shape;107;p19"/>
          <p:cNvGraphicFramePr/>
          <p:nvPr/>
        </p:nvGraphicFramePr>
        <p:xfrm>
          <a:off x="943825" y="703525"/>
          <a:ext cx="3000000" cy="3000000"/>
        </p:xfrm>
        <a:graphic>
          <a:graphicData uri="http://schemas.openxmlformats.org/drawingml/2006/table">
            <a:tbl>
              <a:tblPr>
                <a:noFill/>
                <a:tableStyleId>{C732DA85-637B-4282-A25B-1271ACFADBCB}</a:tableStyleId>
              </a:tblPr>
              <a:tblGrid>
                <a:gridCol w="3468350"/>
                <a:gridCol w="3770650"/>
              </a:tblGrid>
              <a:tr h="386625">
                <a:tc>
                  <a:txBody>
                    <a:bodyPr/>
                    <a:lstStyle/>
                    <a:p>
                      <a:pPr indent="0" lvl="0" marL="0" rtl="0" algn="l">
                        <a:spcBef>
                          <a:spcPts val="0"/>
                        </a:spcBef>
                        <a:spcAft>
                          <a:spcPts val="0"/>
                        </a:spcAft>
                        <a:buNone/>
                      </a:pPr>
                      <a:r>
                        <a:rPr b="1" lang="en"/>
                        <a:t>STRENGTHS</a:t>
                      </a:r>
                      <a:endParaRPr b="1"/>
                    </a:p>
                  </a:txBody>
                  <a:tcPr marT="91425" marB="91425" marR="91425" marL="91425"/>
                </a:tc>
                <a:tc>
                  <a:txBody>
                    <a:bodyPr/>
                    <a:lstStyle/>
                    <a:p>
                      <a:pPr indent="0" lvl="0" marL="0" rtl="0" algn="l">
                        <a:spcBef>
                          <a:spcPts val="0"/>
                        </a:spcBef>
                        <a:spcAft>
                          <a:spcPts val="0"/>
                        </a:spcAft>
                        <a:buNone/>
                      </a:pPr>
                      <a:r>
                        <a:rPr b="1" lang="en"/>
                        <a:t>WEAKNESSES</a:t>
                      </a:r>
                      <a:endParaRPr b="1"/>
                    </a:p>
                  </a:txBody>
                  <a:tcPr marT="91425" marB="91425" marR="91425" marL="91425"/>
                </a:tc>
              </a:tr>
              <a:tr h="2111800">
                <a:tc>
                  <a:txBody>
                    <a:bodyPr/>
                    <a:lstStyle/>
                    <a:p>
                      <a:pPr indent="-311150" lvl="0" marL="457200" rtl="0" algn="l">
                        <a:spcBef>
                          <a:spcPts val="0"/>
                        </a:spcBef>
                        <a:spcAft>
                          <a:spcPts val="0"/>
                        </a:spcAft>
                        <a:buSzPts val="1300"/>
                        <a:buAutoNum type="arabicPeriod"/>
                      </a:pPr>
                      <a:r>
                        <a:rPr lang="en" sz="1300"/>
                        <a:t>Motivated</a:t>
                      </a:r>
                      <a:endParaRPr sz="1300"/>
                    </a:p>
                    <a:p>
                      <a:pPr indent="-311150" lvl="0" marL="457200" rtl="0" algn="l">
                        <a:spcBef>
                          <a:spcPts val="0"/>
                        </a:spcBef>
                        <a:spcAft>
                          <a:spcPts val="0"/>
                        </a:spcAft>
                        <a:buSzPts val="1300"/>
                        <a:buAutoNum type="arabicPeriod"/>
                      </a:pPr>
                      <a:r>
                        <a:rPr lang="en" sz="1300"/>
                        <a:t>Available and reliable</a:t>
                      </a:r>
                      <a:endParaRPr sz="1300"/>
                    </a:p>
                    <a:p>
                      <a:pPr indent="-311150" lvl="0" marL="457200" rtl="0" algn="l">
                        <a:spcBef>
                          <a:spcPts val="0"/>
                        </a:spcBef>
                        <a:spcAft>
                          <a:spcPts val="0"/>
                        </a:spcAft>
                        <a:buSzPts val="1300"/>
                        <a:buAutoNum type="arabicPeriod"/>
                      </a:pPr>
                      <a:r>
                        <a:rPr lang="en" sz="1300"/>
                        <a:t>Energetic</a:t>
                      </a:r>
                      <a:endParaRPr sz="1300"/>
                    </a:p>
                    <a:p>
                      <a:pPr indent="-311150" lvl="0" marL="457200" rtl="0" algn="l">
                        <a:spcBef>
                          <a:spcPts val="0"/>
                        </a:spcBef>
                        <a:spcAft>
                          <a:spcPts val="0"/>
                        </a:spcAft>
                        <a:buSzPts val="1300"/>
                        <a:buAutoNum type="arabicPeriod"/>
                      </a:pPr>
                      <a:r>
                        <a:rPr lang="en" sz="1300"/>
                        <a:t>Perfectly bilingual</a:t>
                      </a:r>
                      <a:endParaRPr sz="1300"/>
                    </a:p>
                    <a:p>
                      <a:pPr indent="-311150" lvl="0" marL="457200" rtl="0" algn="l">
                        <a:spcBef>
                          <a:spcPts val="0"/>
                        </a:spcBef>
                        <a:spcAft>
                          <a:spcPts val="0"/>
                        </a:spcAft>
                        <a:buSzPts val="1300"/>
                        <a:buAutoNum type="arabicPeriod"/>
                      </a:pPr>
                      <a:r>
                        <a:rPr lang="en" sz="1300"/>
                        <a:t>Organized</a:t>
                      </a:r>
                      <a:endParaRPr sz="1300"/>
                    </a:p>
                    <a:p>
                      <a:pPr indent="-311150" lvl="0" marL="457200" rtl="0" algn="l">
                        <a:spcBef>
                          <a:spcPts val="0"/>
                        </a:spcBef>
                        <a:spcAft>
                          <a:spcPts val="0"/>
                        </a:spcAft>
                        <a:buSzPts val="1300"/>
                        <a:buAutoNum type="arabicPeriod"/>
                      </a:pPr>
                      <a:r>
                        <a:rPr lang="en" sz="1300"/>
                        <a:t>Proficiency in _______________</a:t>
                      </a:r>
                      <a:endParaRPr sz="1300"/>
                    </a:p>
                    <a:p>
                      <a:pPr indent="-311150" lvl="0" marL="457200" rtl="0" algn="l">
                        <a:spcBef>
                          <a:spcPts val="0"/>
                        </a:spcBef>
                        <a:spcAft>
                          <a:spcPts val="0"/>
                        </a:spcAft>
                        <a:buSzPts val="1300"/>
                        <a:buAutoNum type="arabicPeriod"/>
                      </a:pPr>
                      <a:r>
                        <a:rPr lang="en" sz="1300"/>
                        <a:t>etc.</a:t>
                      </a:r>
                      <a:endParaRPr sz="1300"/>
                    </a:p>
                  </a:txBody>
                  <a:tcPr marT="91425" marB="91425" marR="91425" marL="91425"/>
                </a:tc>
                <a:tc>
                  <a:txBody>
                    <a:bodyPr/>
                    <a:lstStyle/>
                    <a:p>
                      <a:pPr indent="-311150" lvl="0" marL="457200" rtl="0" algn="l">
                        <a:spcBef>
                          <a:spcPts val="0"/>
                        </a:spcBef>
                        <a:spcAft>
                          <a:spcPts val="0"/>
                        </a:spcAft>
                        <a:buSzPts val="1300"/>
                        <a:buAutoNum type="arabicPeriod"/>
                      </a:pPr>
                      <a:r>
                        <a:rPr lang="en" sz="1300"/>
                        <a:t>Forgetful</a:t>
                      </a:r>
                      <a:endParaRPr sz="1300"/>
                    </a:p>
                    <a:p>
                      <a:pPr indent="-311150" lvl="0" marL="457200" rtl="0" algn="l">
                        <a:spcBef>
                          <a:spcPts val="0"/>
                        </a:spcBef>
                        <a:spcAft>
                          <a:spcPts val="0"/>
                        </a:spcAft>
                        <a:buSzPts val="1300"/>
                        <a:buAutoNum type="arabicPeriod"/>
                      </a:pPr>
                      <a:r>
                        <a:rPr lang="en" sz="1300"/>
                        <a:t>Lack of punctuality</a:t>
                      </a:r>
                      <a:endParaRPr sz="1300"/>
                    </a:p>
                    <a:p>
                      <a:pPr indent="-311150" lvl="0" marL="457200" rtl="0" algn="l">
                        <a:spcBef>
                          <a:spcPts val="0"/>
                        </a:spcBef>
                        <a:spcAft>
                          <a:spcPts val="0"/>
                        </a:spcAft>
                        <a:buSzPts val="1300"/>
                        <a:buAutoNum type="arabicPeriod"/>
                      </a:pPr>
                      <a:r>
                        <a:rPr lang="en" sz="1300"/>
                        <a:t>Limited knowledge of finance, politics, geography and history</a:t>
                      </a:r>
                      <a:endParaRPr sz="1300"/>
                    </a:p>
                    <a:p>
                      <a:pPr indent="-311150" lvl="0" marL="457200" rtl="0" algn="l">
                        <a:spcBef>
                          <a:spcPts val="0"/>
                        </a:spcBef>
                        <a:spcAft>
                          <a:spcPts val="0"/>
                        </a:spcAft>
                        <a:buSzPts val="1300"/>
                        <a:buAutoNum type="arabicPeriod"/>
                      </a:pPr>
                      <a:r>
                        <a:rPr lang="en" sz="1300"/>
                        <a:t>Doesn’t keep informed of current events (news)</a:t>
                      </a:r>
                      <a:endParaRPr sz="1300"/>
                    </a:p>
                    <a:p>
                      <a:pPr indent="-311150" lvl="0" marL="457200" rtl="0" algn="l">
                        <a:spcBef>
                          <a:spcPts val="0"/>
                        </a:spcBef>
                        <a:spcAft>
                          <a:spcPts val="0"/>
                        </a:spcAft>
                        <a:buSzPts val="1300"/>
                        <a:buAutoNum type="arabicPeriod"/>
                      </a:pPr>
                      <a:r>
                        <a:rPr lang="en" sz="1300"/>
                        <a:t>No university degree</a:t>
                      </a:r>
                      <a:endParaRPr sz="1300"/>
                    </a:p>
                    <a:p>
                      <a:pPr indent="-311150" lvl="0" marL="457200" rtl="0" algn="l">
                        <a:spcBef>
                          <a:spcPts val="0"/>
                        </a:spcBef>
                        <a:spcAft>
                          <a:spcPts val="0"/>
                        </a:spcAft>
                        <a:buSzPts val="1300"/>
                        <a:buAutoNum type="arabicPeriod"/>
                      </a:pPr>
                      <a:r>
                        <a:rPr lang="en" sz="1300"/>
                        <a:t>Lack of legal and financial knowledge</a:t>
                      </a:r>
                      <a:endParaRPr sz="1300"/>
                    </a:p>
                    <a:p>
                      <a:pPr indent="-311150" lvl="0" marL="457200" rtl="0" algn="l">
                        <a:spcBef>
                          <a:spcPts val="0"/>
                        </a:spcBef>
                        <a:spcAft>
                          <a:spcPts val="0"/>
                        </a:spcAft>
                        <a:buSzPts val="1300"/>
                        <a:buAutoNum type="arabicPeriod"/>
                      </a:pPr>
                      <a:r>
                        <a:rPr lang="en" sz="1300"/>
                        <a:t>Wearing glasses</a:t>
                      </a:r>
                      <a:endParaRPr sz="1300"/>
                    </a:p>
                    <a:p>
                      <a:pPr indent="-311150" lvl="0" marL="457200" rtl="0" algn="l">
                        <a:spcBef>
                          <a:spcPts val="0"/>
                        </a:spcBef>
                        <a:spcAft>
                          <a:spcPts val="0"/>
                        </a:spcAft>
                        <a:buSzPts val="1300"/>
                        <a:buAutoNum type="arabicPeriod"/>
                      </a:pPr>
                      <a:r>
                        <a:rPr lang="en" sz="1300"/>
                        <a:t>No pilot license</a:t>
                      </a:r>
                      <a:endParaRPr sz="1300"/>
                    </a:p>
                  </a:txBody>
                  <a:tcPr marT="91425" marB="91425" marR="91425" marL="91425"/>
                </a:tc>
              </a:tr>
              <a:tr h="386625">
                <a:tc>
                  <a:txBody>
                    <a:bodyPr/>
                    <a:lstStyle/>
                    <a:p>
                      <a:pPr indent="0" lvl="0" marL="0" rtl="0" algn="l">
                        <a:spcBef>
                          <a:spcPts val="0"/>
                        </a:spcBef>
                        <a:spcAft>
                          <a:spcPts val="0"/>
                        </a:spcAft>
                        <a:buNone/>
                      </a:pPr>
                      <a:r>
                        <a:rPr b="1" lang="en"/>
                        <a:t>OPPORTUNITIES</a:t>
                      </a:r>
                      <a:endParaRPr b="1"/>
                    </a:p>
                  </a:txBody>
                  <a:tcPr marT="91425" marB="91425" marR="91425" marL="91425"/>
                </a:tc>
                <a:tc>
                  <a:txBody>
                    <a:bodyPr/>
                    <a:lstStyle/>
                    <a:p>
                      <a:pPr indent="0" lvl="0" marL="0" rtl="0" algn="l">
                        <a:spcBef>
                          <a:spcPts val="0"/>
                        </a:spcBef>
                        <a:spcAft>
                          <a:spcPts val="0"/>
                        </a:spcAft>
                        <a:buNone/>
                      </a:pPr>
                      <a:r>
                        <a:rPr b="1" lang="en"/>
                        <a:t>THREATS</a:t>
                      </a:r>
                      <a:endParaRPr b="1"/>
                    </a:p>
                  </a:txBody>
                  <a:tcPr marT="91425" marB="91425" marR="91425" marL="91425"/>
                </a:tc>
              </a:tr>
              <a:tr h="1377700">
                <a:tc>
                  <a:txBody>
                    <a:bodyPr/>
                    <a:lstStyle/>
                    <a:p>
                      <a:pPr indent="-311150" lvl="0" marL="457200" rtl="0" algn="l">
                        <a:spcBef>
                          <a:spcPts val="0"/>
                        </a:spcBef>
                        <a:spcAft>
                          <a:spcPts val="0"/>
                        </a:spcAft>
                        <a:buSzPts val="1300"/>
                        <a:buAutoNum type="arabicPeriod"/>
                      </a:pPr>
                      <a:r>
                        <a:rPr lang="en" sz="1300"/>
                        <a:t>Air Canada needs pilots</a:t>
                      </a:r>
                      <a:endParaRPr sz="1300"/>
                    </a:p>
                    <a:p>
                      <a:pPr indent="-311150" lvl="0" marL="457200" rtl="0" algn="l">
                        <a:spcBef>
                          <a:spcPts val="0"/>
                        </a:spcBef>
                        <a:spcAft>
                          <a:spcPts val="0"/>
                        </a:spcAft>
                        <a:buSzPts val="1300"/>
                        <a:buAutoNum type="arabicPeriod"/>
                      </a:pPr>
                      <a:r>
                        <a:rPr lang="en" sz="1300"/>
                        <a:t>The government is offering grants to students </a:t>
                      </a:r>
                      <a:r>
                        <a:rPr lang="en" sz="1300"/>
                        <a:t>enrolling</a:t>
                      </a:r>
                      <a:r>
                        <a:rPr lang="en" sz="1300"/>
                        <a:t> in the pilot program (ex)</a:t>
                      </a:r>
                      <a:endParaRPr sz="1300"/>
                    </a:p>
                    <a:p>
                      <a:pPr indent="-311150" lvl="0" marL="457200" rtl="0" algn="l">
                        <a:spcBef>
                          <a:spcPts val="0"/>
                        </a:spcBef>
                        <a:spcAft>
                          <a:spcPts val="0"/>
                        </a:spcAft>
                        <a:buSzPts val="1300"/>
                        <a:buAutoNum type="arabicPeriod"/>
                      </a:pPr>
                      <a:r>
                        <a:rPr lang="en" sz="1300"/>
                        <a:t>I know pilots that work at the airport for different airlines.</a:t>
                      </a:r>
                      <a:endParaRPr sz="1300"/>
                    </a:p>
                  </a:txBody>
                  <a:tcPr marT="91425" marB="91425" marR="91425" marL="91425"/>
                </a:tc>
                <a:tc>
                  <a:txBody>
                    <a:bodyPr/>
                    <a:lstStyle/>
                    <a:p>
                      <a:pPr indent="-311150" lvl="0" marL="457200" rtl="0" algn="l">
                        <a:spcBef>
                          <a:spcPts val="0"/>
                        </a:spcBef>
                        <a:spcAft>
                          <a:spcPts val="0"/>
                        </a:spcAft>
                        <a:buSzPts val="1300"/>
                        <a:buAutoNum type="arabicPeriod"/>
                      </a:pPr>
                      <a:r>
                        <a:rPr lang="en" sz="1300"/>
                        <a:t>Many people are enrolling in the program</a:t>
                      </a:r>
                      <a:endParaRPr sz="1300"/>
                    </a:p>
                    <a:p>
                      <a:pPr indent="-311150" lvl="0" marL="457200" rtl="0" algn="l">
                        <a:spcBef>
                          <a:spcPts val="0"/>
                        </a:spcBef>
                        <a:spcAft>
                          <a:spcPts val="0"/>
                        </a:spcAft>
                        <a:buSzPts val="1300"/>
                        <a:buAutoNum type="arabicPeriod"/>
                      </a:pPr>
                      <a:r>
                        <a:rPr lang="en" sz="1300"/>
                        <a:t>It takes approx. 3 years of co-piloting before becoming a pilot</a:t>
                      </a:r>
                      <a:endParaRPr sz="1300"/>
                    </a:p>
                    <a:p>
                      <a:pPr indent="-311150" lvl="0" marL="457200" rtl="0" algn="l">
                        <a:spcBef>
                          <a:spcPts val="0"/>
                        </a:spcBef>
                        <a:spcAft>
                          <a:spcPts val="0"/>
                        </a:spcAft>
                        <a:buSzPts val="1300"/>
                        <a:buAutoNum type="arabicPeriod"/>
                      </a:pPr>
                      <a:r>
                        <a:rPr lang="en" sz="1300"/>
                        <a:t>Starting salary of a co-pilot is 65k / year</a:t>
                      </a:r>
                      <a:endParaRPr sz="1300"/>
                    </a:p>
                  </a:txBody>
                  <a:tcPr marT="91425" marB="91425" marR="91425" marL="91425"/>
                </a:tc>
              </a:tr>
            </a:tbl>
          </a:graphicData>
        </a:graphic>
      </p:graphicFrame>
      <p:sp>
        <p:nvSpPr>
          <p:cNvPr id="108" name="Google Shape;108;p19"/>
          <p:cNvSpPr txBox="1"/>
          <p:nvPr/>
        </p:nvSpPr>
        <p:spPr>
          <a:xfrm>
            <a:off x="747050" y="241825"/>
            <a:ext cx="62184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lt2"/>
                </a:solidFill>
                <a:latin typeface="Roboto"/>
                <a:ea typeface="Roboto"/>
                <a:cs typeface="Roboto"/>
                <a:sym typeface="Roboto"/>
              </a:rPr>
              <a:t>SWOT Analysis Example (I want to be a pilot)</a:t>
            </a:r>
            <a:endParaRPr sz="1800">
              <a:solidFill>
                <a:schemeClr val="lt2"/>
              </a:solidFill>
              <a:latin typeface="Roboto"/>
              <a:ea typeface="Roboto"/>
              <a:cs typeface="Roboto"/>
              <a:sym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0"/>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Identifying your Fears</a:t>
            </a:r>
            <a:endParaRPr/>
          </a:p>
        </p:txBody>
      </p:sp>
      <p:sp>
        <p:nvSpPr>
          <p:cNvPr id="114" name="Google Shape;114;p20"/>
          <p:cNvSpPr txBox="1"/>
          <p:nvPr>
            <p:ph idx="1" type="body"/>
          </p:nvPr>
        </p:nvSpPr>
        <p:spPr>
          <a:xfrm>
            <a:off x="250450" y="1764025"/>
            <a:ext cx="8701500" cy="333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you think about your goal, what is preventing you from working on it?</a:t>
            </a:r>
            <a:endParaRPr/>
          </a:p>
          <a:p>
            <a:pPr indent="-317500" lvl="0" marL="914400" rtl="0" algn="l">
              <a:spcBef>
                <a:spcPts val="1600"/>
              </a:spcBef>
              <a:spcAft>
                <a:spcPts val="0"/>
              </a:spcAft>
              <a:buSzPts val="1400"/>
              <a:buAutoNum type="arabicPeriod"/>
            </a:pPr>
            <a:r>
              <a:rPr lang="en" sz="1400"/>
              <a:t>Are you finding excuses?</a:t>
            </a:r>
            <a:endParaRPr sz="1400"/>
          </a:p>
          <a:p>
            <a:pPr indent="-317500" lvl="0" marL="914400" rtl="0" algn="l">
              <a:spcBef>
                <a:spcPts val="0"/>
              </a:spcBef>
              <a:spcAft>
                <a:spcPts val="0"/>
              </a:spcAft>
              <a:buSzPts val="1400"/>
              <a:buAutoNum type="arabicPeriod"/>
            </a:pPr>
            <a:r>
              <a:rPr lang="en" sz="1400"/>
              <a:t>Do you or your team think you are incapable of achieving it?</a:t>
            </a:r>
            <a:endParaRPr sz="1400"/>
          </a:p>
          <a:p>
            <a:pPr indent="-317500" lvl="0" marL="914400" rtl="0" algn="l">
              <a:spcBef>
                <a:spcPts val="0"/>
              </a:spcBef>
              <a:spcAft>
                <a:spcPts val="0"/>
              </a:spcAft>
              <a:buSzPts val="1400"/>
              <a:buAutoNum type="arabicPeriod"/>
            </a:pPr>
            <a:r>
              <a:rPr lang="en" sz="1400"/>
              <a:t>Are you being discouraged by anyone around you to proceed?</a:t>
            </a:r>
            <a:endParaRPr sz="1400"/>
          </a:p>
          <a:p>
            <a:pPr indent="-317500" lvl="0" marL="914400" rtl="0" algn="l">
              <a:spcBef>
                <a:spcPts val="0"/>
              </a:spcBef>
              <a:spcAft>
                <a:spcPts val="0"/>
              </a:spcAft>
              <a:buSzPts val="1400"/>
              <a:buAutoNum type="arabicPeriod"/>
            </a:pPr>
            <a:r>
              <a:rPr lang="en" sz="1400"/>
              <a:t>Is there too much competition that will prevent you from stand out?</a:t>
            </a:r>
            <a:endParaRPr sz="1400"/>
          </a:p>
          <a:p>
            <a:pPr indent="-317500" lvl="0" marL="914400" rtl="0" algn="l">
              <a:spcBef>
                <a:spcPts val="0"/>
              </a:spcBef>
              <a:spcAft>
                <a:spcPts val="0"/>
              </a:spcAft>
              <a:buSzPts val="1400"/>
              <a:buAutoNum type="arabicPeriod"/>
            </a:pPr>
            <a:r>
              <a:rPr lang="en" sz="1400"/>
              <a:t>Is your goal too hard to achieve (review SMART goal page)?</a:t>
            </a:r>
            <a:endParaRPr sz="1400"/>
          </a:p>
          <a:p>
            <a:pPr indent="0" lvl="0" marL="0" rtl="0" algn="l">
              <a:spcBef>
                <a:spcPts val="1600"/>
              </a:spcBef>
              <a:spcAft>
                <a:spcPts val="0"/>
              </a:spcAft>
              <a:buNone/>
            </a:pPr>
            <a:r>
              <a:rPr lang="en" sz="1400"/>
              <a:t>Define the cost of inaction :</a:t>
            </a:r>
            <a:endParaRPr sz="1400"/>
          </a:p>
          <a:p>
            <a:pPr indent="0" lvl="0" marL="457200" rtl="0" algn="l">
              <a:spcBef>
                <a:spcPts val="1600"/>
              </a:spcBef>
              <a:spcAft>
                <a:spcPts val="0"/>
              </a:spcAft>
              <a:buNone/>
            </a:pPr>
            <a:r>
              <a:rPr lang="en" sz="1400"/>
              <a:t>For example, if I don’t do anything for 6 months, 1 year, or 2 years, will it have an (emotional, physical or financial) impact? </a:t>
            </a:r>
            <a:br>
              <a:rPr lang="en" sz="1400"/>
            </a:br>
            <a:r>
              <a:rPr lang="en" sz="1400"/>
              <a:t>What are the </a:t>
            </a:r>
            <a:r>
              <a:rPr lang="en" sz="1400"/>
              <a:t>benefits</a:t>
            </a:r>
            <a:r>
              <a:rPr lang="en" sz="1400"/>
              <a:t> of starting to work on the achievement now (vs inaction)?</a:t>
            </a:r>
            <a:endParaRPr sz="1400"/>
          </a:p>
          <a:p>
            <a:pPr indent="0" lvl="0" marL="0" rtl="0" algn="l">
              <a:spcBef>
                <a:spcPts val="1600"/>
              </a:spcBef>
              <a:spcAft>
                <a:spcPts val="1600"/>
              </a:spcAft>
              <a:buNone/>
            </a:pPr>
            <a:r>
              <a:t/>
            </a:r>
            <a:endParaRPr sz="1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1"/>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Make a List of Milestones and Timelines</a:t>
            </a:r>
            <a:endParaRPr/>
          </a:p>
        </p:txBody>
      </p:sp>
      <p:sp>
        <p:nvSpPr>
          <p:cNvPr id="120" name="Google Shape;120;p21"/>
          <p:cNvSpPr txBox="1"/>
          <p:nvPr>
            <p:ph idx="1" type="body"/>
          </p:nvPr>
        </p:nvSpPr>
        <p:spPr>
          <a:xfrm>
            <a:off x="250450" y="1764025"/>
            <a:ext cx="8701500" cy="333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Similarly to project management, you should to write down a list of milestones.  For example, to become a pilot, we need to achieve the following:</a:t>
            </a:r>
            <a:endParaRPr/>
          </a:p>
          <a:p>
            <a:pPr indent="-317500" lvl="0" marL="914400" rtl="0" algn="l">
              <a:spcBef>
                <a:spcPts val="1600"/>
              </a:spcBef>
              <a:spcAft>
                <a:spcPts val="0"/>
              </a:spcAft>
              <a:buSzPts val="1400"/>
              <a:buAutoNum type="arabicPeriod"/>
            </a:pPr>
            <a:r>
              <a:rPr lang="en" sz="1400"/>
              <a:t>Due diligence - do some research (Google) making sure there are no surprises.</a:t>
            </a:r>
            <a:endParaRPr sz="1400"/>
          </a:p>
          <a:p>
            <a:pPr indent="-317500" lvl="0" marL="914400" rtl="0" algn="l">
              <a:spcBef>
                <a:spcPts val="0"/>
              </a:spcBef>
              <a:spcAft>
                <a:spcPts val="0"/>
              </a:spcAft>
              <a:buSzPts val="1400"/>
              <a:buAutoNum type="arabicPeriod"/>
            </a:pPr>
            <a:r>
              <a:rPr lang="en" sz="1400"/>
              <a:t>Decide which program I want to enroll in</a:t>
            </a:r>
            <a:endParaRPr sz="1400"/>
          </a:p>
          <a:p>
            <a:pPr indent="-317500" lvl="1" marL="1371600" rtl="0" algn="l">
              <a:spcBef>
                <a:spcPts val="0"/>
              </a:spcBef>
              <a:spcAft>
                <a:spcPts val="0"/>
              </a:spcAft>
              <a:buSzPts val="1400"/>
              <a:buAutoNum type="alphaLcPeriod"/>
            </a:pPr>
            <a:r>
              <a:rPr lang="en" sz="1400"/>
              <a:t>3rd class</a:t>
            </a:r>
            <a:r>
              <a:rPr lang="en"/>
              <a:t> (small private aircraft)</a:t>
            </a:r>
            <a:endParaRPr/>
          </a:p>
          <a:p>
            <a:pPr indent="-317500" lvl="1" marL="1371600" rtl="0" algn="l">
              <a:spcBef>
                <a:spcPts val="0"/>
              </a:spcBef>
              <a:spcAft>
                <a:spcPts val="0"/>
              </a:spcAft>
              <a:buSzPts val="1400"/>
              <a:buAutoNum type="alphaLcPeriod"/>
            </a:pPr>
            <a:r>
              <a:rPr lang="en"/>
              <a:t>2nd class (commercial)</a:t>
            </a:r>
            <a:endParaRPr/>
          </a:p>
          <a:p>
            <a:pPr indent="-317500" lvl="1" marL="1371600" rtl="0" algn="l">
              <a:spcBef>
                <a:spcPts val="0"/>
              </a:spcBef>
              <a:spcAft>
                <a:spcPts val="0"/>
              </a:spcAft>
              <a:buSzPts val="1400"/>
              <a:buAutoNum type="alphaLcPeriod"/>
            </a:pPr>
            <a:r>
              <a:rPr lang="en"/>
              <a:t>1st class (airline)</a:t>
            </a:r>
            <a:endParaRPr/>
          </a:p>
          <a:p>
            <a:pPr indent="-317500" lvl="0" marL="914400" rtl="0" algn="l">
              <a:spcBef>
                <a:spcPts val="0"/>
              </a:spcBef>
              <a:spcAft>
                <a:spcPts val="0"/>
              </a:spcAft>
              <a:buSzPts val="1400"/>
              <a:buAutoNum type="arabicPeriod"/>
            </a:pPr>
            <a:r>
              <a:rPr lang="en" sz="1400"/>
              <a:t>Register to flight school and review requirements (medical exams, education level, etc.)</a:t>
            </a:r>
            <a:endParaRPr sz="1400"/>
          </a:p>
          <a:p>
            <a:pPr indent="-317500" lvl="0" marL="914400" rtl="0" algn="l">
              <a:spcBef>
                <a:spcPts val="0"/>
              </a:spcBef>
              <a:spcAft>
                <a:spcPts val="0"/>
              </a:spcAft>
              <a:buSzPts val="1400"/>
              <a:buAutoNum type="arabicPeriod"/>
            </a:pPr>
            <a:r>
              <a:rPr lang="en" sz="1400"/>
              <a:t>Determine how much time and dedication is needed for the program/task(s)</a:t>
            </a:r>
            <a:endParaRPr sz="1400"/>
          </a:p>
          <a:p>
            <a:pPr indent="-317500" lvl="0" marL="914400" rtl="0" algn="l">
              <a:spcBef>
                <a:spcPts val="0"/>
              </a:spcBef>
              <a:spcAft>
                <a:spcPts val="0"/>
              </a:spcAft>
              <a:buSzPts val="1400"/>
              <a:buAutoNum type="arabicPeriod"/>
            </a:pPr>
            <a:r>
              <a:rPr lang="en" sz="1400"/>
              <a:t>Obtain certification and start logging hours.  Private (40h), Commercial (250h), Airline (1,500h)</a:t>
            </a:r>
            <a:endParaRPr sz="1400"/>
          </a:p>
          <a:p>
            <a:pPr indent="-317500" lvl="0" marL="914400" rtl="0" algn="l">
              <a:spcBef>
                <a:spcPts val="0"/>
              </a:spcBef>
              <a:spcAft>
                <a:spcPts val="0"/>
              </a:spcAft>
              <a:buSzPts val="1400"/>
              <a:buAutoNum type="arabicPeriod"/>
            </a:pPr>
            <a:r>
              <a:rPr lang="en" sz="1400"/>
              <a:t>Goal achieved!</a:t>
            </a:r>
            <a:endParaRPr sz="1400"/>
          </a:p>
        </p:txBody>
      </p:sp>
    </p:spTree>
  </p:cSld>
  <p:clrMapOvr>
    <a:masterClrMapping/>
  </p:clrMapOvr>
</p:sld>
</file>

<file path=ppt/theme/theme1.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